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0" roundtripDataSignature="AMtx7mh8BtMDHmHhQDvt9HGeUp+vohL7s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customschemas.google.com/relationships/presentationmetadata" Target="meta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2" name="Google Shape;452;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5" name="Google Shape;475;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1" name="Google Shape;491;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9" name="Google Shape;499;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7" name="Google Shape;507;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6" name="Google Shape;516;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5" name="Google Shape;525;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3" name="Google Shape;533;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2" name="Google Shape;542;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6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6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6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6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6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6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6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6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6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6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5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5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 name="Google Shape;22;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5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5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6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6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6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6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6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6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6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6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6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6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6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6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6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6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6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6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65"/>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6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6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6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6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5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www.icproto.com/" TargetMode="External"/><Relationship Id="rId4" Type="http://schemas.openxmlformats.org/officeDocument/2006/relationships/hyperlink" Target="https://www.jabil.com/contact/locations/blue-sky-center.html" TargetMode="External"/><Relationship Id="rId5" Type="http://schemas.openxmlformats.org/officeDocument/2006/relationships/hyperlink" Target="http://www.nexlogic.co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www.digicom.org/" TargetMode="External"/><Relationship Id="rId4" Type="http://schemas.openxmlformats.org/officeDocument/2006/relationships/hyperlink" Target="http://www.nexlogic.com/" TargetMode="External"/><Relationship Id="rId5" Type="http://schemas.openxmlformats.org/officeDocument/2006/relationships/hyperlink" Target="http://www.jeditron.com/"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www.beamon.co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about:blank" TargetMode="External"/><Relationship Id="rId4" Type="http://schemas.openxmlformats.org/officeDocument/2006/relationships/hyperlink" Target="mailto:Brater/dylanbrater326@berkeley.edu" TargetMode="External"/><Relationship Id="rId5" Type="http://schemas.openxmlformats.org/officeDocument/2006/relationships/hyperlink" Target="about:blank"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hyperlink" Target="https://www.qptechnologies.com/wp-content/uploads/2020/11/QP-QFN48-6MM-0.40MM.pdf" TargetMode="Externa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13.png"/><Relationship Id="rId5" Type="http://schemas.openxmlformats.org/officeDocument/2006/relationships/image" Target="../media/image21.png"/><Relationship Id="rId6"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hyperlink" Target="https://www.formfactor.com/download/infinity-probe-mechanical-layout-rules/?wpdmdl=1850&amp;refresh=5cd3297fd6bd71557342591" TargetMode="External"/><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1.jpg"/><Relationship Id="rId4" Type="http://schemas.openxmlformats.org/officeDocument/2006/relationships/image" Target="../media/image15.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6.png"/><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6.jpg"/><Relationship Id="rId4" Type="http://schemas.openxmlformats.org/officeDocument/2006/relationships/image" Target="../media/image25.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0.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2.png"/><Relationship Id="rId4" Type="http://schemas.openxmlformats.org/officeDocument/2006/relationships/image" Target="../media/image28.png"/><Relationship Id="rId5"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6.png"/><Relationship Id="rId4" Type="http://schemas.openxmlformats.org/officeDocument/2006/relationships/image" Target="../media/image34.png"/><Relationship Id="rId5" Type="http://schemas.openxmlformats.org/officeDocument/2006/relationships/image" Target="../media/image3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3.png"/><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4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3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41.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45.jpg"/><Relationship Id="rId4" Type="http://schemas.openxmlformats.org/officeDocument/2006/relationships/image" Target="../media/image44.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40.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4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www.protoexpress.com/" TargetMode="External"/><Relationship Id="rId4" Type="http://schemas.openxmlformats.org/officeDocument/2006/relationships/hyperlink" Target="http://www.streamlinecircuits.com/" TargetMode="External"/><Relationship Id="rId5" Type="http://schemas.openxmlformats.org/officeDocument/2006/relationships/hyperlink" Target="http://www.cirexx.com/" TargetMode="External"/><Relationship Id="rId6" Type="http://schemas.openxmlformats.org/officeDocument/2006/relationships/hyperlink" Target="http://www.bacircuits.co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www.matrixelectronics.com/" TargetMode="External"/><Relationship Id="rId4" Type="http://schemas.openxmlformats.org/officeDocument/2006/relationships/hyperlink" Target="http://www.isola-group.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9" name="Google Shape;89;p1"/>
          <p:cNvSpPr txBox="1"/>
          <p:nvPr/>
        </p:nvSpPr>
        <p:spPr>
          <a:xfrm>
            <a:off x="2257647" y="1690577"/>
            <a:ext cx="7676707"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200" u="none" cap="none" strike="noStrike">
                <a:solidFill>
                  <a:schemeClr val="dk1"/>
                </a:solidFill>
                <a:latin typeface="Calibri"/>
                <a:ea typeface="Calibri"/>
                <a:cs typeface="Calibri"/>
                <a:sym typeface="Calibri"/>
              </a:rPr>
              <a:t>Test Plans and Test Boards for Chips</a:t>
            </a:r>
            <a:endParaRPr/>
          </a:p>
        </p:txBody>
      </p:sp>
      <p:sp>
        <p:nvSpPr>
          <p:cNvPr id="90" name="Google Shape;90;p1"/>
          <p:cNvSpPr txBox="1"/>
          <p:nvPr/>
        </p:nvSpPr>
        <p:spPr>
          <a:xfrm>
            <a:off x="2108792" y="2540455"/>
            <a:ext cx="8555664" cy="258532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FF0000"/>
              </a:buClr>
              <a:buSzPts val="1800"/>
              <a:buFont typeface="Arial"/>
              <a:buChar char="•"/>
            </a:pPr>
            <a:r>
              <a:rPr b="0" i="0" lang="en-US" sz="1800" u="none" cap="none" strike="noStrike">
                <a:solidFill>
                  <a:srgbClr val="FF0000"/>
                </a:solidFill>
                <a:latin typeface="Calibri"/>
                <a:ea typeface="Calibri"/>
                <a:cs typeface="Calibri"/>
                <a:sym typeface="Calibri"/>
              </a:rPr>
              <a:t>Motivation &amp; overview</a:t>
            </a:r>
            <a:endParaRPr/>
          </a:p>
          <a:p>
            <a:pPr indent="-285750" lvl="0" marL="2857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Info regarding vendors and assembly choices/considerations</a:t>
            </a:r>
            <a:endParaRPr/>
          </a:p>
          <a:p>
            <a:pPr indent="-285750" lvl="0" marL="2857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Form to be filled out by Chief Shepherd:</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Package-attach and assembly requirements for test board to be fabricated</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Steps in testing</a:t>
            </a:r>
            <a:endParaRPr/>
          </a:p>
          <a:p>
            <a:pPr indent="-285750" lvl="0" marL="2857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Appendix A:  Docs/materials to send to vendors</a:t>
            </a:r>
            <a:endParaRPr/>
          </a:p>
          <a:p>
            <a:pPr indent="-285750" lvl="0" marL="2857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Appendix B:  Considerations for before tape-out</a:t>
            </a:r>
            <a:endParaRPr/>
          </a:p>
          <a:p>
            <a:pPr indent="-285750" lvl="0" marL="2857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Appendix C:  Terms related to packages, footprints &amp; die-on-board assembly</a:t>
            </a:r>
            <a:endParaRPr/>
          </a:p>
          <a:p>
            <a:pPr indent="-171450" lvl="0" marL="28575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1" name="Google Shape;91;p1"/>
          <p:cNvSpPr txBox="1"/>
          <p:nvPr/>
        </p:nvSpPr>
        <p:spPr>
          <a:xfrm>
            <a:off x="10458450" y="200025"/>
            <a:ext cx="1733550" cy="49244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600" u="none" cap="none" strike="noStrike">
                <a:solidFill>
                  <a:schemeClr val="dk1"/>
                </a:solidFill>
                <a:latin typeface="Calibri"/>
                <a:ea typeface="Calibri"/>
                <a:cs typeface="Calibri"/>
                <a:sym typeface="Calibri"/>
              </a:rPr>
              <a:t>BWRC</a:t>
            </a:r>
            <a:endParaRPr/>
          </a:p>
        </p:txBody>
      </p:sp>
      <p:sp>
        <p:nvSpPr>
          <p:cNvPr id="92" name="Google Shape;92;p1"/>
          <p:cNvSpPr txBox="1"/>
          <p:nvPr/>
        </p:nvSpPr>
        <p:spPr>
          <a:xfrm>
            <a:off x="3552825" y="6229032"/>
            <a:ext cx="4419600" cy="49244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600" u="none" cap="none" strike="noStrike">
                <a:solidFill>
                  <a:schemeClr val="dk1"/>
                </a:solidFill>
                <a:latin typeface="Calibri"/>
                <a:ea typeface="Calibri"/>
                <a:cs typeface="Calibri"/>
                <a:sym typeface="Calibri"/>
              </a:rPr>
              <a:t>Do Not Distribute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2" name="Google Shape;152;p10"/>
          <p:cNvSpPr txBox="1"/>
          <p:nvPr/>
        </p:nvSpPr>
        <p:spPr>
          <a:xfrm>
            <a:off x="2236381" y="765544"/>
            <a:ext cx="771923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Die Attach Considerations</a:t>
            </a:r>
            <a:endParaRPr/>
          </a:p>
        </p:txBody>
      </p:sp>
      <p:sp>
        <p:nvSpPr>
          <p:cNvPr id="153" name="Google Shape;153;p10"/>
          <p:cNvSpPr txBox="1"/>
          <p:nvPr/>
        </p:nvSpPr>
        <p:spPr>
          <a:xfrm>
            <a:off x="818707" y="1392865"/>
            <a:ext cx="11317146" cy="526297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Talk to the die-attach house to understand their requirements and/or interactions with designer’s constraints:</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Quik-Pak (</a:t>
            </a:r>
            <a:r>
              <a:rPr lang="en-US" sz="1400" u="sng">
                <a:solidFill>
                  <a:schemeClr val="dk1"/>
                </a:solidFill>
                <a:latin typeface="Calibri"/>
                <a:ea typeface="Calibri"/>
                <a:cs typeface="Calibri"/>
                <a:sym typeface="Calibri"/>
                <a:hlinkClick r:id="rId3">
                  <a:extLst>
                    <a:ext uri="{A12FA001-AC4F-418D-AE19-62706E023703}">
                      <ahyp:hlinkClr val="tx"/>
                    </a:ext>
                  </a:extLst>
                </a:hlinkClick>
              </a:rPr>
              <a:t>icproto.com</a:t>
            </a:r>
            <a:r>
              <a:rPr lang="en-US" sz="1400">
                <a:solidFill>
                  <a:schemeClr val="dk1"/>
                </a:solidFill>
                <a:latin typeface="Calibri"/>
                <a:ea typeface="Calibri"/>
                <a:cs typeface="Calibri"/>
                <a:sym typeface="Calibri"/>
              </a:rPr>
              <a:t>), Jabil Blue Sky (</a:t>
            </a:r>
            <a:r>
              <a:rPr lang="en-US" sz="1400" u="sng">
                <a:solidFill>
                  <a:schemeClr val="dk1"/>
                </a:solidFill>
                <a:latin typeface="Calibri"/>
                <a:ea typeface="Calibri"/>
                <a:cs typeface="Calibri"/>
                <a:sym typeface="Calibri"/>
                <a:hlinkClick r:id="rId4">
                  <a:extLst>
                    <a:ext uri="{A12FA001-AC4F-418D-AE19-62706E023703}">
                      <ahyp:hlinkClr val="tx"/>
                    </a:ext>
                  </a:extLst>
                </a:hlinkClick>
              </a:rPr>
              <a:t>jabil.com/contact/locations/blue-sky-center.html</a:t>
            </a:r>
            <a:r>
              <a:rPr lang="en-US" sz="1400">
                <a:solidFill>
                  <a:schemeClr val="dk1"/>
                </a:solidFill>
                <a:latin typeface="Calibri"/>
                <a:ea typeface="Calibri"/>
                <a:cs typeface="Calibri"/>
                <a:sym typeface="Calibri"/>
              </a:rPr>
              <a:t>), Nexlogic (</a:t>
            </a:r>
            <a:r>
              <a:rPr lang="en-US" sz="1400" u="sng">
                <a:solidFill>
                  <a:schemeClr val="dk1"/>
                </a:solidFill>
                <a:latin typeface="Calibri"/>
                <a:ea typeface="Calibri"/>
                <a:cs typeface="Calibri"/>
                <a:sym typeface="Calibri"/>
                <a:hlinkClick r:id="rId5">
                  <a:extLst>
                    <a:ext uri="{A12FA001-AC4F-418D-AE19-62706E023703}">
                      <ahyp:hlinkClr val="tx"/>
                    </a:ext>
                  </a:extLst>
                </a:hlinkClick>
              </a:rPr>
              <a:t>www.nexlogic.com</a:t>
            </a:r>
            <a:r>
              <a:rPr lang="en-US" sz="14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Flip-chip die-on-board:</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Thickness of gold on board surface finish?</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Soldermask or not under the die?  (Fader2 and Eagle1_revX2 had successful die attach with soldermask under the die, via Quik-Pak)</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Solderpaste or flux dip?  (determines if you need to create a pastemask opening layer for your die’s footprint).  </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For Fader2 and Eagle1_revX2, no solderpaste was used by Quik-Pak, just a flux-dip onto a board with ENIG finish</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Underfill or not?</a:t>
            </a:r>
            <a:endParaRPr/>
          </a:p>
          <a:p>
            <a:pPr indent="-196850" lvl="1" marL="742950" marR="0" rtl="0" algn="l">
              <a:spcBef>
                <a:spcPts val="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Wire bonding</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Wedge bonding or ball bonding?</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Ribbon bonds or circular cross-section bond wires?</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Type of metal for bond wires?</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Requirements for RF capacitors (that are wire-bonded to)?</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Sizes of board footprints to accept wire bonds?</a:t>
            </a:r>
            <a:endParaRPr/>
          </a:p>
          <a:p>
            <a:pPr indent="-196850" lvl="1" marL="742950" marR="0" rtl="0" algn="l">
              <a:spcBef>
                <a:spcPts val="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Interactions with assembly of SMT/thru-hole parts</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Does the die-attach house want to go first or second?</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Backside components pre-assembled means the die-attach house will need to machine a fixture to hold the board flat</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Backside components assembled after die-attach means the die will not only go through reflow ovens, but also washing machines</a:t>
            </a:r>
            <a:endParaRPr/>
          </a:p>
          <a:p>
            <a:pPr indent="-285750" lvl="3" marL="16573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Dies need to be protected from moisture</a:t>
            </a:r>
            <a:endParaRPr/>
          </a:p>
          <a:p>
            <a:pPr indent="-285750" lvl="3" marL="16573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Dies need to be protected from random bits of metal during any soldering of hand-assembled frontside components</a:t>
            </a:r>
            <a:endParaRPr/>
          </a:p>
          <a:p>
            <a:pPr indent="-285750" lvl="3" marL="16573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Ask assembly house if they can protect the die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9" name="Google Shape;159;p11"/>
          <p:cNvSpPr txBox="1"/>
          <p:nvPr/>
        </p:nvSpPr>
        <p:spPr>
          <a:xfrm>
            <a:off x="2236381" y="765544"/>
            <a:ext cx="771923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Assembly (SMT and Thru-hole) Considerations</a:t>
            </a:r>
            <a:endParaRPr/>
          </a:p>
        </p:txBody>
      </p:sp>
      <p:sp>
        <p:nvSpPr>
          <p:cNvPr id="160" name="Google Shape;160;p11"/>
          <p:cNvSpPr txBox="1"/>
          <p:nvPr/>
        </p:nvSpPr>
        <p:spPr>
          <a:xfrm>
            <a:off x="818707" y="1392865"/>
            <a:ext cx="11317146"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3" marL="137160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161" name="Google Shape;161;p11"/>
          <p:cNvSpPr txBox="1"/>
          <p:nvPr/>
        </p:nvSpPr>
        <p:spPr>
          <a:xfrm>
            <a:off x="818707" y="1221787"/>
            <a:ext cx="11317146" cy="569386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Digicom (</a:t>
            </a:r>
            <a:r>
              <a:rPr lang="en-US" sz="1400" u="sng">
                <a:solidFill>
                  <a:schemeClr val="dk1"/>
                </a:solidFill>
                <a:latin typeface="Calibri"/>
                <a:ea typeface="Calibri"/>
                <a:cs typeface="Calibri"/>
                <a:sym typeface="Calibri"/>
                <a:hlinkClick r:id="rId3">
                  <a:extLst>
                    <a:ext uri="{A12FA001-AC4F-418D-AE19-62706E023703}">
                      <ahyp:hlinkClr val="tx"/>
                    </a:ext>
                  </a:extLst>
                </a:hlinkClick>
              </a:rPr>
              <a:t>digicom.org</a:t>
            </a:r>
            <a:r>
              <a:rPr lang="en-US" sz="1400">
                <a:solidFill>
                  <a:schemeClr val="dk1"/>
                </a:solidFill>
                <a:latin typeface="Calibri"/>
                <a:ea typeface="Calibri"/>
                <a:cs typeface="Calibri"/>
                <a:sym typeface="Calibri"/>
              </a:rPr>
              <a:t>), Nexlogic (</a:t>
            </a:r>
            <a:r>
              <a:rPr lang="en-US" sz="1400" u="sng">
                <a:solidFill>
                  <a:schemeClr val="dk1"/>
                </a:solidFill>
                <a:latin typeface="Calibri"/>
                <a:ea typeface="Calibri"/>
                <a:cs typeface="Calibri"/>
                <a:sym typeface="Calibri"/>
                <a:hlinkClick r:id="rId4">
                  <a:extLst>
                    <a:ext uri="{A12FA001-AC4F-418D-AE19-62706E023703}">
                      <ahyp:hlinkClr val="tx"/>
                    </a:ext>
                  </a:extLst>
                </a:hlinkClick>
              </a:rPr>
              <a:t>nexlogic.com</a:t>
            </a:r>
            <a:r>
              <a:rPr lang="en-US" sz="1400">
                <a:solidFill>
                  <a:schemeClr val="dk1"/>
                </a:solidFill>
                <a:latin typeface="Calibri"/>
                <a:ea typeface="Calibri"/>
                <a:cs typeface="Calibri"/>
                <a:sym typeface="Calibri"/>
              </a:rPr>
              <a:t>), Jeditron (</a:t>
            </a:r>
            <a:r>
              <a:rPr lang="en-US" sz="1400" u="sng">
                <a:solidFill>
                  <a:schemeClr val="dk1"/>
                </a:solidFill>
                <a:latin typeface="Calibri"/>
                <a:ea typeface="Calibri"/>
                <a:cs typeface="Calibri"/>
                <a:sym typeface="Calibri"/>
                <a:hlinkClick r:id="rId5">
                  <a:extLst>
                    <a:ext uri="{A12FA001-AC4F-418D-AE19-62706E023703}">
                      <ahyp:hlinkClr val="tx"/>
                    </a:ext>
                  </a:extLst>
                </a:hlinkClick>
              </a:rPr>
              <a:t>jeditron.com</a:t>
            </a:r>
            <a:r>
              <a:rPr lang="en-US" sz="14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Having the assembly house buy your parts:</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Most assembly houses will do this for a mark-up fee</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Typically, we buy the parts at BWRC and deliver/mail the parts/boards to Digicom</a:t>
            </a:r>
            <a:endParaRPr b="0" i="0" sz="1400" u="none" cap="none" strike="noStrike">
              <a:solidFill>
                <a:schemeClr val="dk1"/>
              </a:solidFill>
              <a:latin typeface="Calibri"/>
              <a:ea typeface="Calibri"/>
              <a:cs typeface="Calibri"/>
              <a:sym typeface="Calibri"/>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Buying parts and having them in hand during the design phase can prevent footprint errors</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Always print out a pdf of a footprint at 1:1 and physically place the part down on the printout to check footprint correctness</a:t>
            </a:r>
            <a:endParaRPr/>
          </a:p>
          <a:p>
            <a:pPr indent="-196850" lvl="2" marL="1200150" marR="0" rtl="0" algn="l">
              <a:spcBef>
                <a:spcPts val="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SMA connectors:</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The assembly house always must do these by hand</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SMA (or any RF connectors with plastic dielectric) will likely go out-of-spec during soldering</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BWRC has an SMA gage-kit in the (large) SMA tupperware box above the soldering bench</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Use the gage kit to ensure that newly-bought SMA connectors are in-spec before delivering them to the assembly house</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SMA heat sinks and an SMA torque wrench are in the same tupperware box</a:t>
            </a:r>
            <a:endParaRPr/>
          </a:p>
          <a:p>
            <a:pPr indent="-285750" lvl="3" marL="16573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Send these along with your parts/boards to Digicom and Digicom will use these when they solder on SMA connectors</a:t>
            </a:r>
            <a:endParaRPr/>
          </a:p>
          <a:p>
            <a:pPr indent="-285750" lvl="3" marL="16573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Re-gage the SMA connectors when you receive your boards back to ensure the SMA are still in spec</a:t>
            </a:r>
            <a:endParaRPr/>
          </a:p>
          <a:p>
            <a:pPr indent="-196850" lvl="3" marL="1657350" marR="0" rtl="0" algn="l">
              <a:spcBef>
                <a:spcPts val="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Spare Boards/Parts:</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If your board has an FMC connector, the board house will want to run a reflow test of the FMC on a spare blank board</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Always give the board house a few spare boards and spares of each component</a:t>
            </a:r>
            <a:endParaRPr/>
          </a:p>
          <a:p>
            <a:pPr indent="0" lvl="1" marL="45720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Documentation to give to the assembly house:</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Assembly BOM report from BOM Builder for desired number of boards to be stuffed</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Smart pdf of board</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Precise English instructions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7" name="Google Shape;167;p12"/>
          <p:cNvSpPr txBox="1"/>
          <p:nvPr/>
        </p:nvSpPr>
        <p:spPr>
          <a:xfrm>
            <a:off x="2236381" y="765544"/>
            <a:ext cx="771923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Pastemask Stencil Considerations</a:t>
            </a:r>
            <a:endParaRPr/>
          </a:p>
        </p:txBody>
      </p:sp>
      <p:sp>
        <p:nvSpPr>
          <p:cNvPr id="168" name="Google Shape;168;p12"/>
          <p:cNvSpPr txBox="1"/>
          <p:nvPr/>
        </p:nvSpPr>
        <p:spPr>
          <a:xfrm>
            <a:off x="818707" y="1392865"/>
            <a:ext cx="11317146"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3" marL="137160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169" name="Google Shape;169;p12"/>
          <p:cNvSpPr txBox="1"/>
          <p:nvPr/>
        </p:nvSpPr>
        <p:spPr>
          <a:xfrm>
            <a:off x="818707" y="1221787"/>
            <a:ext cx="11317146" cy="418576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Beam On (</a:t>
            </a:r>
            <a:r>
              <a:rPr lang="en-US" sz="1400" u="sng">
                <a:solidFill>
                  <a:schemeClr val="dk1"/>
                </a:solidFill>
                <a:latin typeface="Calibri"/>
                <a:ea typeface="Calibri"/>
                <a:cs typeface="Calibri"/>
                <a:sym typeface="Calibri"/>
                <a:hlinkClick r:id="rId3">
                  <a:extLst>
                    <a:ext uri="{A12FA001-AC4F-418D-AE19-62706E023703}">
                      <ahyp:hlinkClr val="tx"/>
                    </a:ext>
                  </a:extLst>
                </a:hlinkClick>
              </a:rPr>
              <a:t>www.beamon.com</a:t>
            </a:r>
            <a:r>
              <a:rPr lang="en-US" sz="1400">
                <a:solidFill>
                  <a:schemeClr val="dk1"/>
                </a:solidFill>
                <a:latin typeface="Calibri"/>
                <a:ea typeface="Calibri"/>
                <a:cs typeface="Calibri"/>
                <a:sym typeface="Calibri"/>
              </a:rPr>
              <a:t>)</a:t>
            </a:r>
            <a:endParaRPr/>
          </a:p>
          <a:p>
            <a:pPr indent="-196850" lvl="0" marL="285750" marR="0" rtl="0" algn="l">
              <a:spcBef>
                <a:spcPts val="0"/>
              </a:spcBef>
              <a:spcAft>
                <a:spcPts val="0"/>
              </a:spcAft>
              <a:buClr>
                <a:schemeClr val="dk1"/>
              </a:buClr>
              <a:buSzPts val="1400"/>
              <a:buFont typeface="Arial"/>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BWRC has its own pastemask stencil frame, bought from Beam On.  It lives on top of the reflow oven under the soldering bench</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For a given board design, you can order frontside and backside pastemask stencils from Beam On</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Beam On will also machine a fixture to hold your board into the frame</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You can use this to apply solderpaste for boards you want to stuff yourself</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Or you can take the set to Digicom and have Digicom use this pastsemask stencil set when they assemble your boards</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From Beam On, it’s possible to order “partial, folded-up” stencils, if your board will already have a die on it from a die-attach house</a:t>
            </a:r>
            <a:endParaRPr/>
          </a:p>
          <a:p>
            <a:pPr indent="0" lvl="2" marL="91440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Alternatively, you can always have your assembly house order their own pastemask screen, but the assembly house will keep it</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Note that not all of the footprints on your board will require solderpaste.  Footprints that do not need solderpaste include:</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Die to be attached with a flux dip</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Fiducials</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Mounting holes</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Thru-hole components</a:t>
            </a:r>
            <a:endParaRPr/>
          </a:p>
          <a:p>
            <a:pPr indent="-196850" lvl="1" marL="742950" marR="0" rtl="0" algn="l">
              <a:spcBef>
                <a:spcPts val="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Some components require pastemask openings to have a different shape than the footprint pad:</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FMC connectors typically require square-rounded-corner patterns for pastemask openings, as FMC connectors need a bit extra solderpaste</a:t>
            </a:r>
            <a:endParaRPr b="0" i="0" sz="1400" u="none" cap="none" strike="noStrike">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5" name="Google Shape;175;p13"/>
          <p:cNvSpPr txBox="1"/>
          <p:nvPr/>
        </p:nvSpPr>
        <p:spPr>
          <a:xfrm>
            <a:off x="2257647" y="1690577"/>
            <a:ext cx="7676707"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200">
                <a:solidFill>
                  <a:schemeClr val="dk1"/>
                </a:solidFill>
                <a:latin typeface="Calibri"/>
                <a:ea typeface="Calibri"/>
                <a:cs typeface="Calibri"/>
                <a:sym typeface="Calibri"/>
              </a:rPr>
              <a:t>Test Plans and Test Boards for Chips</a:t>
            </a:r>
            <a:endParaRPr/>
          </a:p>
        </p:txBody>
      </p:sp>
      <p:sp>
        <p:nvSpPr>
          <p:cNvPr id="176" name="Google Shape;176;p13"/>
          <p:cNvSpPr txBox="1"/>
          <p:nvPr/>
        </p:nvSpPr>
        <p:spPr>
          <a:xfrm>
            <a:off x="2108792" y="2540455"/>
            <a:ext cx="8555664" cy="258532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Motivation &amp; overview</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Info regarding vendors and assembly choices/considerations</a:t>
            </a:r>
            <a:endParaRPr/>
          </a:p>
          <a:p>
            <a:pPr indent="-285750" lvl="0" marL="285750" marR="0" rtl="0" algn="l">
              <a:spcBef>
                <a:spcPts val="0"/>
              </a:spcBef>
              <a:spcAft>
                <a:spcPts val="0"/>
              </a:spcAft>
              <a:buClr>
                <a:srgbClr val="FF0000"/>
              </a:buClr>
              <a:buSzPts val="1800"/>
              <a:buFont typeface="Arial"/>
              <a:buChar char="•"/>
            </a:pPr>
            <a:r>
              <a:rPr lang="en-US" sz="1800">
                <a:solidFill>
                  <a:srgbClr val="FF0000"/>
                </a:solidFill>
                <a:latin typeface="Calibri"/>
                <a:ea typeface="Calibri"/>
                <a:cs typeface="Calibri"/>
                <a:sym typeface="Calibri"/>
              </a:rPr>
              <a:t>Form to be filled out by Chief Shepherd:</a:t>
            </a:r>
            <a:endParaRPr/>
          </a:p>
          <a:p>
            <a:pPr indent="-285750" lvl="1" marL="742950" marR="0" rtl="0" algn="l">
              <a:spcBef>
                <a:spcPts val="0"/>
              </a:spcBef>
              <a:spcAft>
                <a:spcPts val="0"/>
              </a:spcAft>
              <a:buClr>
                <a:srgbClr val="FF0000"/>
              </a:buClr>
              <a:buSzPts val="1800"/>
              <a:buFont typeface="Arial"/>
              <a:buChar char="•"/>
            </a:pPr>
            <a:r>
              <a:rPr b="0" i="0" lang="en-US" sz="1800" u="none" cap="none" strike="noStrike">
                <a:solidFill>
                  <a:srgbClr val="FF0000"/>
                </a:solidFill>
                <a:latin typeface="Calibri"/>
                <a:ea typeface="Calibri"/>
                <a:cs typeface="Calibri"/>
                <a:sym typeface="Calibri"/>
              </a:rPr>
              <a:t>Package-attach and assembly requirements for test board to be fabricated</a:t>
            </a:r>
            <a:endParaRPr/>
          </a:p>
          <a:p>
            <a:pPr indent="-285750" lvl="1" marL="742950" marR="0" rtl="0" algn="l">
              <a:spcBef>
                <a:spcPts val="0"/>
              </a:spcBef>
              <a:spcAft>
                <a:spcPts val="0"/>
              </a:spcAft>
              <a:buClr>
                <a:srgbClr val="FF0000"/>
              </a:buClr>
              <a:buSzPts val="1800"/>
              <a:buFont typeface="Arial"/>
              <a:buChar char="•"/>
            </a:pPr>
            <a:r>
              <a:rPr b="0" i="0" lang="en-US" sz="1800" u="none" cap="none" strike="noStrike">
                <a:solidFill>
                  <a:srgbClr val="FF0000"/>
                </a:solidFill>
                <a:latin typeface="Calibri"/>
                <a:ea typeface="Calibri"/>
                <a:cs typeface="Calibri"/>
                <a:sym typeface="Calibri"/>
              </a:rPr>
              <a:t>Steps in testing</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Appendix A:  Docs/materials to send to vendors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Appendix B:  Considerations for before tape-out</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Appendix C:  Terms related to packages, footprints &amp; die-on-board assembly</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2" name="Google Shape;182;p14"/>
          <p:cNvSpPr txBox="1"/>
          <p:nvPr/>
        </p:nvSpPr>
        <p:spPr>
          <a:xfrm>
            <a:off x="223284" y="375393"/>
            <a:ext cx="11653283" cy="6032421"/>
          </a:xfrm>
          <a:prstGeom prst="rect">
            <a:avLst/>
          </a:prstGeom>
          <a:noFill/>
          <a:ln>
            <a:noFill/>
          </a:ln>
        </p:spPr>
        <p:txBody>
          <a:bodyPr anchorCtr="0" anchor="t" bIns="45700" lIns="91425" spcFirstLastPara="1" rIns="91425" wrap="square" tIns="45700">
            <a:spAutoFit/>
          </a:bodyPr>
          <a:lstStyle/>
          <a:p>
            <a:pPr indent="0" lvl="1" marL="457200" marR="0" rtl="0" algn="ctr">
              <a:spcBef>
                <a:spcPts val="0"/>
              </a:spcBef>
              <a:spcAft>
                <a:spcPts val="0"/>
              </a:spcAft>
              <a:buNone/>
            </a:pPr>
            <a:r>
              <a:rPr b="0" i="0" lang="en-US" sz="2200" u="none" cap="none" strike="noStrike">
                <a:solidFill>
                  <a:schemeClr val="dk1"/>
                </a:solidFill>
                <a:latin typeface="Calibri"/>
                <a:ea typeface="Calibri"/>
                <a:cs typeface="Calibri"/>
                <a:sym typeface="Calibri"/>
              </a:rPr>
              <a:t>Package-attach and Assembly Requirements for Test Board to be Fabricated</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Joint Chiefs:</a:t>
            </a:r>
            <a:endParaRPr sz="1400">
              <a:solidFill>
                <a:srgbClr val="FF0000"/>
              </a:solidFill>
              <a:latin typeface="Calibri"/>
              <a:ea typeface="Calibri"/>
              <a:cs typeface="Calibri"/>
              <a:sym typeface="Calibri"/>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Troy Sheldon</a:t>
            </a:r>
            <a:r>
              <a:rPr b="0" i="0" lang="en-US" sz="1400" u="sng" cap="none" strike="noStrike">
                <a:solidFill>
                  <a:schemeClr val="dk1"/>
                </a:solidFill>
                <a:latin typeface="Calibri"/>
                <a:ea typeface="Calibri"/>
                <a:cs typeface="Calibri"/>
                <a:sym typeface="Calibri"/>
                <a:hlinkClick r:id="rId3">
                  <a:extLst>
                    <a:ext uri="{A12FA001-AC4F-418D-AE19-62706E023703}">
                      <ahyp:hlinkClr val="tx"/>
                    </a:ext>
                  </a:extLst>
                </a:hlinkClick>
              </a:rPr>
              <a:t>/troysheldon@berkeley.edu/</a:t>
            </a:r>
            <a:r>
              <a:rPr b="0" i="0" lang="en-US" sz="1400" u="none" cap="none" strike="noStrike">
                <a:solidFill>
                  <a:srgbClr val="FF0000"/>
                </a:solidFill>
                <a:latin typeface="Calibri"/>
                <a:ea typeface="Calibri"/>
                <a:cs typeface="Calibri"/>
                <a:sym typeface="Calibri"/>
              </a:rPr>
              <a:t>530-852-1419</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Dylan Brater</a:t>
            </a:r>
            <a:r>
              <a:rPr b="0" i="0" lang="en-US" sz="1400" u="sng" cap="none" strike="noStrike">
                <a:solidFill>
                  <a:schemeClr val="dk1"/>
                </a:solidFill>
                <a:latin typeface="Calibri"/>
                <a:ea typeface="Calibri"/>
                <a:cs typeface="Calibri"/>
                <a:sym typeface="Calibri"/>
                <a:hlinkClick r:id="rId4">
                  <a:extLst>
                    <a:ext uri="{A12FA001-AC4F-418D-AE19-62706E023703}">
                      <ahyp:hlinkClr val="tx"/>
                    </a:ext>
                  </a:extLst>
                </a:hlinkClick>
              </a:rPr>
              <a:t>/dylanbrater326@berkeley.edu</a:t>
            </a:r>
            <a:r>
              <a:rPr b="0" i="0" lang="en-US" sz="1400" u="none" cap="none" strike="noStrike">
                <a:solidFill>
                  <a:schemeClr val="dk1"/>
                </a:solidFill>
                <a:latin typeface="Calibri"/>
                <a:ea typeface="Calibri"/>
                <a:cs typeface="Calibri"/>
                <a:sym typeface="Calibri"/>
              </a:rPr>
              <a:t> /</a:t>
            </a:r>
            <a:r>
              <a:rPr b="0" i="0" lang="en-US" sz="1400" u="none" cap="none" strike="noStrike">
                <a:solidFill>
                  <a:srgbClr val="FF0000"/>
                </a:solidFill>
                <a:latin typeface="Calibri"/>
                <a:ea typeface="Calibri"/>
                <a:cs typeface="Calibri"/>
                <a:sym typeface="Calibri"/>
              </a:rPr>
              <a:t>619-609-9106</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Supreme Guru name/email/cell:  Anita Flynn</a:t>
            </a:r>
            <a:r>
              <a:rPr lang="en-US" sz="1400" u="sng">
                <a:solidFill>
                  <a:schemeClr val="dk1"/>
                </a:solidFill>
                <a:latin typeface="Calibri"/>
                <a:ea typeface="Calibri"/>
                <a:cs typeface="Calibri"/>
                <a:sym typeface="Calibri"/>
                <a:hlinkClick r:id="rId5">
                  <a:extLst>
                    <a:ext uri="{A12FA001-AC4F-418D-AE19-62706E023703}">
                      <ahyp:hlinkClr val="tx"/>
                    </a:ext>
                  </a:extLst>
                </a:hlinkClick>
              </a:rPr>
              <a:t>/aflynn@eecs.berkeley.edu/510-681-3931</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Die/package name:  OSCI-bear</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Will there be more than one board design per panel (w/same layer stack-up, obviously … e.g. microstrip test board)?  </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Will a board be needed to test microstrip/stripline performance?  </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Will die be wirebonded, in a custom BGA package or flip-chipped (die-on-board)?  If so, please describe:  </a:t>
            </a:r>
            <a:r>
              <a:rPr lang="en-US" sz="1400">
                <a:solidFill>
                  <a:srgbClr val="FF0000"/>
                </a:solidFill>
                <a:latin typeface="Calibri"/>
                <a:ea typeface="Calibri"/>
                <a:cs typeface="Calibri"/>
                <a:sym typeface="Calibri"/>
              </a:rPr>
              <a:t>Yes, packaged in a QFN-48 package</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How many copies of this package die are to be attached to the board?  </a:t>
            </a:r>
            <a:r>
              <a:rPr lang="en-US" sz="1400">
                <a:solidFill>
                  <a:srgbClr val="FF0000"/>
                </a:solidFill>
                <a:latin typeface="Calibri"/>
                <a:ea typeface="Calibri"/>
                <a:cs typeface="Calibri"/>
                <a:sym typeface="Calibri"/>
              </a:rPr>
              <a:t>1</a:t>
            </a:r>
            <a:r>
              <a:rPr lang="en-US" sz="14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Do any mechanical fixtures for a test setup need to be designed/fabricated? </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Preferred board fabrication house?  </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Preferred wirebonding house? N/A</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Preferred die attach house? N/A</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Preferred assembly house?  </a:t>
            </a:r>
            <a:r>
              <a:rPr lang="en-US" sz="1400">
                <a:solidFill>
                  <a:srgbClr val="FF0000"/>
                </a:solidFill>
                <a:latin typeface="Calibri"/>
                <a:ea typeface="Calibri"/>
                <a:cs typeface="Calibri"/>
                <a:sym typeface="Calibri"/>
              </a:rPr>
              <a:t>Digicom</a:t>
            </a:r>
            <a:endParaRPr sz="1400">
              <a:solidFill>
                <a:srgbClr val="FF0000"/>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Preferred pastemask stencil house?  N/A  </a:t>
            </a:r>
            <a:r>
              <a:rPr lang="en-US" sz="1400">
                <a:solidFill>
                  <a:srgbClr val="FF0000"/>
                </a:solidFill>
                <a:latin typeface="Calibri"/>
                <a:ea typeface="Calibri"/>
                <a:cs typeface="Calibri"/>
                <a:sym typeface="Calibri"/>
              </a:rPr>
              <a:t>(Digicom will order the pastemask stencils)</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Other requirements (e.g. connectors, tented vias, vias-in-pads, diff pairs, vias-between-pads, ~3 mil circular pads, high-speed traces, etc.)?  </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Please write up a Test Plan on the following slides (insert new slides as needed) and do a Test Plan Review with First Mate and at least 2 other students.   Then have your advisor review it for last-minute changes.</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After Test Plan Review, list names of reviewers: </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Name of advisor(s) and date he/she/they reviewed it: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8" name="Google Shape;188;p15"/>
          <p:cNvSpPr txBox="1"/>
          <p:nvPr/>
        </p:nvSpPr>
        <p:spPr>
          <a:xfrm>
            <a:off x="849087" y="276447"/>
            <a:ext cx="10006756" cy="430887"/>
          </a:xfrm>
          <a:prstGeom prst="rect">
            <a:avLst/>
          </a:prstGeom>
          <a:noFill/>
          <a:ln>
            <a:noFill/>
          </a:ln>
        </p:spPr>
        <p:txBody>
          <a:bodyPr anchorCtr="0" anchor="t" bIns="45700" lIns="91425" spcFirstLastPara="1" rIns="91425" wrap="square" tIns="45700">
            <a:spAutoFit/>
          </a:bodyPr>
          <a:lstStyle/>
          <a:p>
            <a:pPr indent="0" lvl="1" marL="0" marR="0" rtl="0" algn="l">
              <a:spcBef>
                <a:spcPts val="0"/>
              </a:spcBef>
              <a:spcAft>
                <a:spcPts val="0"/>
              </a:spcAft>
              <a:buNone/>
            </a:pPr>
            <a:r>
              <a:rPr b="0" i="0" lang="en-US" sz="2200" u="none" cap="none" strike="noStrike">
                <a:solidFill>
                  <a:schemeClr val="dk1"/>
                </a:solidFill>
                <a:latin typeface="Calibri"/>
                <a:ea typeface="Calibri"/>
                <a:cs typeface="Calibri"/>
                <a:sym typeface="Calibri"/>
              </a:rPr>
              <a:t>Package-attach and Assembly Requirements for Test Board to be Fabricated (cont’d)</a:t>
            </a:r>
            <a:endParaRPr/>
          </a:p>
        </p:txBody>
      </p:sp>
      <p:sp>
        <p:nvSpPr>
          <p:cNvPr id="189" name="Google Shape;189;p15"/>
          <p:cNvSpPr txBox="1"/>
          <p:nvPr/>
        </p:nvSpPr>
        <p:spPr>
          <a:xfrm>
            <a:off x="265814" y="935665"/>
            <a:ext cx="10590028" cy="31085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How many boards do you want fabricated and how many of those do you want stuffed?  </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Do you want Digicom to buy parts for you?</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Do you want Digicom to buy pastemask stencils for you?</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Do you have a parts list with manufacturer’s part numbers?</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If you have SMA connectors, do you want Digicom to do assembly using heat sinks screwed into the SMAs during the soldering step?</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For footprint design in Altium, the Supreme Guru needs to understand your package’s pin-out:</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What is the pin pitch?  </a:t>
            </a:r>
            <a:r>
              <a:rPr lang="en-US" sz="1400">
                <a:solidFill>
                  <a:srgbClr val="FF0000"/>
                </a:solidFill>
                <a:latin typeface="Calibri"/>
                <a:ea typeface="Calibri"/>
                <a:cs typeface="Calibri"/>
                <a:sym typeface="Calibri"/>
              </a:rPr>
              <a:t>0.4mm</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What is the metallurgy of the pins?  </a:t>
            </a:r>
            <a:r>
              <a:rPr lang="en-US" sz="1400">
                <a:solidFill>
                  <a:srgbClr val="FF0000"/>
                </a:solidFill>
                <a:latin typeface="Calibri"/>
                <a:ea typeface="Calibri"/>
                <a:cs typeface="Calibri"/>
                <a:sym typeface="Calibri"/>
              </a:rPr>
              <a:t>Gold over nickel (i.e. Digicom should use lead-free solderpaste for assembly)</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What is the nominal width of each pin?  </a:t>
            </a:r>
            <a:r>
              <a:rPr lang="en-US" sz="1400">
                <a:solidFill>
                  <a:srgbClr val="FF0000"/>
                </a:solidFill>
                <a:latin typeface="Calibri"/>
                <a:ea typeface="Calibri"/>
                <a:cs typeface="Calibri"/>
                <a:sym typeface="Calibri"/>
              </a:rPr>
              <a:t>0.2mm</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If you have a drawing of the package, please post it on the next slide.  </a:t>
            </a:r>
            <a:r>
              <a:rPr lang="en-US" sz="1400">
                <a:solidFill>
                  <a:srgbClr val="FF0000"/>
                </a:solidFill>
                <a:latin typeface="Calibri"/>
                <a:ea typeface="Calibri"/>
                <a:cs typeface="Calibri"/>
                <a:sym typeface="Calibri"/>
              </a:rPr>
              <a:t>It’s a QFN-48 package.  The drawing and URL is on the next slide.</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5" name="Google Shape;195;p16"/>
          <p:cNvSpPr txBox="1"/>
          <p:nvPr/>
        </p:nvSpPr>
        <p:spPr>
          <a:xfrm>
            <a:off x="489857" y="173491"/>
            <a:ext cx="10365985" cy="430887"/>
          </a:xfrm>
          <a:prstGeom prst="rect">
            <a:avLst/>
          </a:prstGeom>
          <a:noFill/>
          <a:ln>
            <a:noFill/>
          </a:ln>
        </p:spPr>
        <p:txBody>
          <a:bodyPr anchorCtr="0" anchor="t" bIns="45700" lIns="91425" spcFirstLastPara="1" rIns="91425" wrap="square" tIns="45700">
            <a:spAutoFit/>
          </a:bodyPr>
          <a:lstStyle/>
          <a:p>
            <a:pPr indent="0" lvl="1" marL="0" marR="0" rtl="0" algn="l">
              <a:spcBef>
                <a:spcPts val="0"/>
              </a:spcBef>
              <a:spcAft>
                <a:spcPts val="0"/>
              </a:spcAft>
              <a:buNone/>
            </a:pPr>
            <a:r>
              <a:rPr b="0" i="0" lang="en-US" sz="2200" u="none" cap="none" strike="noStrike">
                <a:solidFill>
                  <a:schemeClr val="dk1"/>
                </a:solidFill>
                <a:latin typeface="Calibri"/>
                <a:ea typeface="Calibri"/>
                <a:cs typeface="Calibri"/>
                <a:sym typeface="Calibri"/>
              </a:rPr>
              <a:t>Package-attach and Assembly Requirements for Test Board to be Fabricated (cont’d)</a:t>
            </a:r>
            <a:endParaRPr/>
          </a:p>
        </p:txBody>
      </p:sp>
      <p:sp>
        <p:nvSpPr>
          <p:cNvPr id="196" name="Google Shape;196;p16"/>
          <p:cNvSpPr txBox="1"/>
          <p:nvPr/>
        </p:nvSpPr>
        <p:spPr>
          <a:xfrm>
            <a:off x="43543" y="604378"/>
            <a:ext cx="11675706"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u="sng">
                <a:solidFill>
                  <a:schemeClr val="dk1"/>
                </a:solidFill>
                <a:latin typeface="Calibri"/>
                <a:ea typeface="Calibri"/>
                <a:cs typeface="Calibri"/>
                <a:sym typeface="Calibri"/>
                <a:hlinkClick r:id="rId3">
                  <a:extLst>
                    <a:ext uri="{A12FA001-AC4F-418D-AE19-62706E023703}">
                      <ahyp:hlinkClr val="tx"/>
                    </a:ext>
                  </a:extLst>
                </a:hlinkClick>
              </a:rPr>
              <a:t>https://www.qptechnologies.com/wp-content/uploads/2020/11/QP-QFN48-6MM-0.40MM.pdf</a:t>
            </a:r>
            <a:endParaRPr sz="1400">
              <a:solidFill>
                <a:schemeClr val="dk1"/>
              </a:solidFill>
              <a:latin typeface="Calibri"/>
              <a:ea typeface="Calibri"/>
              <a:cs typeface="Calibri"/>
              <a:sym typeface="Calibri"/>
            </a:endParaRPr>
          </a:p>
        </p:txBody>
      </p:sp>
      <p:pic>
        <p:nvPicPr>
          <p:cNvPr id="197" name="Google Shape;197;p16"/>
          <p:cNvPicPr preferRelativeResize="0"/>
          <p:nvPr/>
        </p:nvPicPr>
        <p:blipFill rotWithShape="1">
          <a:blip r:embed="rId4">
            <a:alphaModFix/>
          </a:blip>
          <a:srcRect b="0" l="0" r="0" t="0"/>
          <a:stretch/>
        </p:blipFill>
        <p:spPr>
          <a:xfrm>
            <a:off x="1138596" y="1088571"/>
            <a:ext cx="8737973" cy="559593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Diagram&#10;&#10;Description automatically generated" id="203" name="Google Shape;203;p17"/>
          <p:cNvPicPr preferRelativeResize="0"/>
          <p:nvPr/>
        </p:nvPicPr>
        <p:blipFill rotWithShape="1">
          <a:blip r:embed="rId3">
            <a:alphaModFix/>
          </a:blip>
          <a:srcRect b="0" l="0" r="0" t="0"/>
          <a:stretch/>
        </p:blipFill>
        <p:spPr>
          <a:xfrm>
            <a:off x="1562503" y="988072"/>
            <a:ext cx="7191469" cy="5337419"/>
          </a:xfrm>
          <a:prstGeom prst="rect">
            <a:avLst/>
          </a:prstGeom>
          <a:noFill/>
          <a:ln>
            <a:noFill/>
          </a:ln>
        </p:spPr>
      </p:pic>
      <p:sp>
        <p:nvSpPr>
          <p:cNvPr id="204" name="Google Shape;204;p17"/>
          <p:cNvSpPr txBox="1"/>
          <p:nvPr/>
        </p:nvSpPr>
        <p:spPr>
          <a:xfrm>
            <a:off x="372694" y="299021"/>
            <a:ext cx="592843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From Dan Frictman:  “This is the package / pin-out mark-up we sent them.”</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10" name="Google Shape;210;p18"/>
          <p:cNvPicPr preferRelativeResize="0"/>
          <p:nvPr/>
        </p:nvPicPr>
        <p:blipFill rotWithShape="1">
          <a:blip r:embed="rId3">
            <a:alphaModFix/>
          </a:blip>
          <a:srcRect b="0" l="0" r="0" t="0"/>
          <a:stretch/>
        </p:blipFill>
        <p:spPr>
          <a:xfrm>
            <a:off x="1867803" y="537373"/>
            <a:ext cx="7328783" cy="4992734"/>
          </a:xfrm>
          <a:prstGeom prst="rect">
            <a:avLst/>
          </a:prstGeom>
          <a:noFill/>
          <a:ln>
            <a:noFill/>
          </a:ln>
        </p:spPr>
      </p:pic>
      <p:sp>
        <p:nvSpPr>
          <p:cNvPr id="211" name="Google Shape;211;p18"/>
          <p:cNvSpPr txBox="1"/>
          <p:nvPr/>
        </p:nvSpPr>
        <p:spPr>
          <a:xfrm>
            <a:off x="108342" y="136525"/>
            <a:ext cx="11882866"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This is the standard pin-numbering convention for a QFN-48 package.  We need to know the mapping to signal name and electrical type (e.g. input, output, power, passive, etc.)</a:t>
            </a:r>
            <a:endParaRPr/>
          </a:p>
        </p:txBody>
      </p:sp>
      <p:sp>
        <p:nvSpPr>
          <p:cNvPr id="212" name="Google Shape;212;p18"/>
          <p:cNvSpPr txBox="1"/>
          <p:nvPr/>
        </p:nvSpPr>
        <p:spPr>
          <a:xfrm>
            <a:off x="333691" y="5815757"/>
            <a:ext cx="1044842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Please write a script that takes the output of the chip flow and writes out a list of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8" name="Google Shape;218;p19"/>
          <p:cNvSpPr txBox="1"/>
          <p:nvPr/>
        </p:nvSpPr>
        <p:spPr>
          <a:xfrm>
            <a:off x="996043" y="276447"/>
            <a:ext cx="9859799" cy="430887"/>
          </a:xfrm>
          <a:prstGeom prst="rect">
            <a:avLst/>
          </a:prstGeom>
          <a:noFill/>
          <a:ln>
            <a:noFill/>
          </a:ln>
        </p:spPr>
        <p:txBody>
          <a:bodyPr anchorCtr="0" anchor="t" bIns="45700" lIns="91425" spcFirstLastPara="1" rIns="91425" wrap="square" tIns="45700">
            <a:spAutoFit/>
          </a:bodyPr>
          <a:lstStyle/>
          <a:p>
            <a:pPr indent="0" lvl="1" marL="0" marR="0" rtl="0" algn="l">
              <a:spcBef>
                <a:spcPts val="0"/>
              </a:spcBef>
              <a:spcAft>
                <a:spcPts val="0"/>
              </a:spcAft>
              <a:buNone/>
            </a:pPr>
            <a:r>
              <a:rPr b="0" i="0" lang="en-US" sz="2200" u="none" cap="none" strike="noStrike">
                <a:solidFill>
                  <a:schemeClr val="dk1"/>
                </a:solidFill>
                <a:latin typeface="Calibri"/>
                <a:ea typeface="Calibri"/>
                <a:cs typeface="Calibri"/>
                <a:sym typeface="Calibri"/>
              </a:rPr>
              <a:t>Package-attach and Assembly Requirements for Test Board to be Fabricated (cont’d)</a:t>
            </a:r>
            <a:endParaRPr/>
          </a:p>
        </p:txBody>
      </p:sp>
      <p:sp>
        <p:nvSpPr>
          <p:cNvPr id="219" name="Google Shape;219;p19"/>
          <p:cNvSpPr txBox="1"/>
          <p:nvPr/>
        </p:nvSpPr>
        <p:spPr>
          <a:xfrm>
            <a:off x="373682" y="1049965"/>
            <a:ext cx="11724625" cy="31085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What surface plating do you want on your board?  </a:t>
            </a:r>
            <a:r>
              <a:rPr lang="en-US" sz="1400">
                <a:solidFill>
                  <a:srgbClr val="FF0000"/>
                </a:solidFill>
                <a:latin typeface="Calibri"/>
                <a:ea typeface="Calibri"/>
                <a:cs typeface="Calibri"/>
                <a:sym typeface="Calibri"/>
              </a:rPr>
              <a:t>ENIG</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Does your die/package have a cornermark? </a:t>
            </a:r>
            <a:r>
              <a:rPr lang="en-US" sz="1400">
                <a:solidFill>
                  <a:srgbClr val="FF0000"/>
                </a:solidFill>
                <a:latin typeface="Calibri"/>
                <a:ea typeface="Calibri"/>
                <a:cs typeface="Calibri"/>
                <a:sym typeface="Calibri"/>
              </a:rPr>
              <a:t>Yes, a corner cut, as shown on the previous slide.</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What dielectric laminate material do you want for the board’s layer stackup? </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The Supreme Guru needs to understand what the requirements are for decoupling capacitors for your chip.</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How many power domains does your chip have?</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List their voltages:</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What is the worst case current for each domain?  Worst case di/dt?</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
          <p:cNvSpPr txBox="1"/>
          <p:nvPr/>
        </p:nvSpPr>
        <p:spPr>
          <a:xfrm>
            <a:off x="882503" y="476971"/>
            <a:ext cx="10191400" cy="566308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000" u="none" cap="none" strike="noStrike">
                <a:solidFill>
                  <a:schemeClr val="dk1"/>
                </a:solidFill>
                <a:latin typeface="Calibri"/>
                <a:ea typeface="Calibri"/>
                <a:cs typeface="Calibri"/>
                <a:sym typeface="Calibri"/>
              </a:rPr>
              <a:t>Motivation</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There is a new procedure at BWRC for how boards are designed, fabricated and tested because:</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Many vendors are involved.</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Extensive human communication is involved. </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There have been many errors, misunderstandings and wastes of time/money in the past.  </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This new procedure is an attempt to think ahead, catch problems, and ensure students understand the time required to prepare for and shepherd a board design through the entire vendor fabrication process.</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For a chip design, there is one vendor and one process.  For the test board, there are many possible variations and every board requires </a:t>
            </a:r>
            <a:r>
              <a:rPr i="1" lang="en-US" sz="1400">
                <a:solidFill>
                  <a:schemeClr val="dk1"/>
                </a:solidFill>
                <a:latin typeface="Calibri"/>
                <a:ea typeface="Calibri"/>
                <a:cs typeface="Calibri"/>
                <a:sym typeface="Calibri"/>
              </a:rPr>
              <a:t>design of the process</a:t>
            </a:r>
            <a:r>
              <a:rPr lang="en-US" sz="1400">
                <a:solidFill>
                  <a:schemeClr val="dk1"/>
                </a:solidFill>
                <a:latin typeface="Calibri"/>
                <a:ea typeface="Calibri"/>
                <a:cs typeface="Calibri"/>
                <a:sym typeface="Calibri"/>
              </a:rPr>
              <a:t>.  In addition to many vendors being involved, there are several different </a:t>
            </a:r>
            <a:r>
              <a:rPr i="1" lang="en-US" sz="1400">
                <a:solidFill>
                  <a:schemeClr val="dk1"/>
                </a:solidFill>
                <a:latin typeface="Calibri"/>
                <a:ea typeface="Calibri"/>
                <a:cs typeface="Calibri"/>
                <a:sym typeface="Calibri"/>
              </a:rPr>
              <a:t>types</a:t>
            </a:r>
            <a:r>
              <a:rPr lang="en-US" sz="1400">
                <a:solidFill>
                  <a:schemeClr val="dk1"/>
                </a:solidFill>
                <a:latin typeface="Calibri"/>
                <a:ea typeface="Calibri"/>
                <a:cs typeface="Calibri"/>
                <a:sym typeface="Calibri"/>
              </a:rPr>
              <a:t> of vendors.  Each vendor requires different documentation, design files, requests for quotes, purchase requests, sign-offs and humans to talk to.  Human communication has to be done clearly, in Precise English, and in writing/pictures.</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ctr">
              <a:spcBef>
                <a:spcPts val="0"/>
              </a:spcBef>
              <a:spcAft>
                <a:spcPts val="0"/>
              </a:spcAft>
              <a:buNone/>
            </a:pPr>
            <a:r>
              <a:rPr lang="en-US" sz="2000">
                <a:solidFill>
                  <a:schemeClr val="dk1"/>
                </a:solidFill>
                <a:latin typeface="Calibri"/>
                <a:ea typeface="Calibri"/>
                <a:cs typeface="Calibri"/>
                <a:sym typeface="Calibri"/>
              </a:rPr>
              <a:t>Overview of the New BWRC Test Board Process</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1)  Each board run will have two students assigned to it:  </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a primary student (Chief Shepherd)</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his/her second-in-command (First Mate).</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2)  If the Chief Shepherd desires to enlist the services of BWRC Staff, there will be a staff member:</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(Supreme Guru) who works with the Chief Shepherd</a:t>
            </a:r>
            <a:endParaRPr/>
          </a:p>
        </p:txBody>
      </p:sp>
      <p:sp>
        <p:nvSpPr>
          <p:cNvPr id="98" name="Google Shape;98;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5" name="Google Shape;225;p20"/>
          <p:cNvSpPr txBox="1"/>
          <p:nvPr/>
        </p:nvSpPr>
        <p:spPr>
          <a:xfrm>
            <a:off x="200499" y="1311429"/>
            <a:ext cx="1172462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Please attach a screenshot of your Altium schematic symbol here </a:t>
            </a:r>
            <a:r>
              <a:rPr lang="en-US" sz="1400">
                <a:solidFill>
                  <a:srgbClr val="FF0000"/>
                </a:solidFill>
                <a:latin typeface="Calibri"/>
                <a:ea typeface="Calibri"/>
                <a:cs typeface="Calibri"/>
                <a:sym typeface="Calibri"/>
              </a:rPr>
              <a:t>(delete this and paste your own, this is the symbol for the GPS chip)</a:t>
            </a:r>
            <a:r>
              <a:rPr lang="en-US" sz="1400">
                <a:solidFill>
                  <a:schemeClr val="dk1"/>
                </a:solidFill>
                <a:latin typeface="Calibri"/>
                <a:ea typeface="Calibri"/>
                <a:cs typeface="Calibri"/>
                <a:sym typeface="Calibri"/>
              </a:rPr>
              <a:t>:</a:t>
            </a:r>
            <a:endParaRPr/>
          </a:p>
        </p:txBody>
      </p:sp>
      <p:sp>
        <p:nvSpPr>
          <p:cNvPr id="226" name="Google Shape;226;p20"/>
          <p:cNvSpPr txBox="1"/>
          <p:nvPr/>
        </p:nvSpPr>
        <p:spPr>
          <a:xfrm>
            <a:off x="7249885" y="2848289"/>
            <a:ext cx="402499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These 3 sub-parts of the full Altium schematic symbol show the signal pins (there are 17 sub-parts, total, in the actual Altium symbol).</a:t>
            </a:r>
            <a:endParaRPr/>
          </a:p>
        </p:txBody>
      </p:sp>
      <p:sp>
        <p:nvSpPr>
          <p:cNvPr id="227" name="Google Shape;227;p20"/>
          <p:cNvSpPr txBox="1"/>
          <p:nvPr/>
        </p:nvSpPr>
        <p:spPr>
          <a:xfrm>
            <a:off x="996043" y="276447"/>
            <a:ext cx="9859799" cy="430887"/>
          </a:xfrm>
          <a:prstGeom prst="rect">
            <a:avLst/>
          </a:prstGeom>
          <a:noFill/>
          <a:ln>
            <a:noFill/>
          </a:ln>
        </p:spPr>
        <p:txBody>
          <a:bodyPr anchorCtr="0" anchor="t" bIns="45700" lIns="91425" spcFirstLastPara="1" rIns="91425" wrap="square" tIns="45700">
            <a:spAutoFit/>
          </a:bodyPr>
          <a:lstStyle/>
          <a:p>
            <a:pPr indent="0" lvl="1" marL="0" marR="0" rtl="0" algn="l">
              <a:spcBef>
                <a:spcPts val="0"/>
              </a:spcBef>
              <a:spcAft>
                <a:spcPts val="0"/>
              </a:spcAft>
              <a:buNone/>
            </a:pPr>
            <a:r>
              <a:rPr b="0" i="0" lang="en-US" sz="2200" u="none" cap="none" strike="noStrike">
                <a:solidFill>
                  <a:schemeClr val="dk1"/>
                </a:solidFill>
                <a:latin typeface="Calibri"/>
                <a:ea typeface="Calibri"/>
                <a:cs typeface="Calibri"/>
                <a:sym typeface="Calibri"/>
              </a:rPr>
              <a:t>Package-attach and Assembly Requirements for Test Board to be Fabricated (cont’d)</a:t>
            </a:r>
            <a:endParaRPr/>
          </a:p>
        </p:txBody>
      </p:sp>
      <p:pic>
        <p:nvPicPr>
          <p:cNvPr id="228" name="Google Shape;228;p20"/>
          <p:cNvPicPr preferRelativeResize="0"/>
          <p:nvPr/>
        </p:nvPicPr>
        <p:blipFill>
          <a:blip r:embed="rId3">
            <a:alphaModFix/>
          </a:blip>
          <a:stretch>
            <a:fillRect/>
          </a:stretch>
        </p:blipFill>
        <p:spPr>
          <a:xfrm>
            <a:off x="200500" y="1707406"/>
            <a:ext cx="2543175" cy="2771775"/>
          </a:xfrm>
          <a:prstGeom prst="rect">
            <a:avLst/>
          </a:prstGeom>
          <a:noFill/>
          <a:ln>
            <a:noFill/>
          </a:ln>
        </p:spPr>
      </p:pic>
      <p:pic>
        <p:nvPicPr>
          <p:cNvPr id="229" name="Google Shape;229;p20"/>
          <p:cNvPicPr preferRelativeResize="0"/>
          <p:nvPr/>
        </p:nvPicPr>
        <p:blipFill>
          <a:blip r:embed="rId4">
            <a:alphaModFix/>
          </a:blip>
          <a:stretch>
            <a:fillRect/>
          </a:stretch>
        </p:blipFill>
        <p:spPr>
          <a:xfrm>
            <a:off x="520925" y="4371875"/>
            <a:ext cx="2017204" cy="2486125"/>
          </a:xfrm>
          <a:prstGeom prst="rect">
            <a:avLst/>
          </a:prstGeom>
          <a:noFill/>
          <a:ln>
            <a:noFill/>
          </a:ln>
        </p:spPr>
      </p:pic>
      <p:pic>
        <p:nvPicPr>
          <p:cNvPr id="230" name="Google Shape;230;p20"/>
          <p:cNvPicPr preferRelativeResize="0"/>
          <p:nvPr/>
        </p:nvPicPr>
        <p:blipFill>
          <a:blip r:embed="rId5">
            <a:alphaModFix/>
          </a:blip>
          <a:stretch>
            <a:fillRect/>
          </a:stretch>
        </p:blipFill>
        <p:spPr>
          <a:xfrm>
            <a:off x="2842575" y="2295856"/>
            <a:ext cx="2695575" cy="4257675"/>
          </a:xfrm>
          <a:prstGeom prst="rect">
            <a:avLst/>
          </a:prstGeom>
          <a:noFill/>
          <a:ln>
            <a:noFill/>
          </a:ln>
        </p:spPr>
      </p:pic>
      <p:pic>
        <p:nvPicPr>
          <p:cNvPr id="231" name="Google Shape;231;p20"/>
          <p:cNvPicPr preferRelativeResize="0"/>
          <p:nvPr/>
        </p:nvPicPr>
        <p:blipFill>
          <a:blip r:embed="rId6">
            <a:alphaModFix/>
          </a:blip>
          <a:stretch>
            <a:fillRect/>
          </a:stretch>
        </p:blipFill>
        <p:spPr>
          <a:xfrm>
            <a:off x="6022225" y="4051295"/>
            <a:ext cx="3143250" cy="23050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7" name="Google Shape;237;p21"/>
          <p:cNvSpPr txBox="1"/>
          <p:nvPr/>
        </p:nvSpPr>
        <p:spPr>
          <a:xfrm>
            <a:off x="415013" y="381278"/>
            <a:ext cx="10720019" cy="538609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200">
                <a:solidFill>
                  <a:schemeClr val="dk1"/>
                </a:solidFill>
                <a:latin typeface="Calibri"/>
                <a:ea typeface="Calibri"/>
                <a:cs typeface="Calibri"/>
                <a:sym typeface="Calibri"/>
              </a:rPr>
              <a:t>Steps in Testing</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rgbClr val="FF0000"/>
                </a:solidFill>
                <a:latin typeface="Calibri"/>
                <a:ea typeface="Calibri"/>
                <a:cs typeface="Calibri"/>
                <a:sym typeface="Calibri"/>
              </a:rPr>
              <a:t>Delete these steps and add your own.  These were testing steps for the GPS chip.</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First:  after receiving the 20 bare boards back from the board house: </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Mark boards with serial numbers 1 through 20 </a:t>
            </a:r>
            <a:endParaRPr/>
          </a:p>
          <a:p>
            <a:pPr indent="-285750" lvl="3" marL="16573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Use permanent marker (also a diamond scribe, just in case Digicom’s washing machine erases the marker)</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Ohm out all bare boards and verify there are no power to GND shorts</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Create an Excel Test Report file and note serial number for each of the boards.  List any shorts</a:t>
            </a:r>
            <a:endParaRPr/>
          </a:p>
          <a:p>
            <a:pPr indent="-285750" lvl="3" marL="16573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Push Excel Test Report file with these test results to board repo’s Test Plan directory</a:t>
            </a:r>
            <a:endParaRPr/>
          </a:p>
          <a:p>
            <a:pPr indent="-196850" lvl="1" marL="742950" marR="0" rtl="0" algn="l">
              <a:spcBef>
                <a:spcPts val="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Second:</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Send the 7 bare boards, plus GPS package, plus parts &amp; instructions to Digicom for topside &amp; backside assembly (i.e. assembly of 4+1 boards, plus 2 spare bare boards)</a:t>
            </a:r>
            <a:endParaRPr b="0" i="0" sz="1400" u="none" cap="none" strike="noStrike">
              <a:solidFill>
                <a:srgbClr val="FF0000"/>
              </a:solidFill>
              <a:latin typeface="Calibri"/>
              <a:ea typeface="Calibri"/>
              <a:cs typeface="Calibri"/>
              <a:sym typeface="Calibri"/>
            </a:endParaRPr>
          </a:p>
          <a:p>
            <a:pPr indent="0" lvl="2" marL="91440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Third:</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When stuffed boards arrive back from Digicom, first test the board with only the GPS package stuffed</a:t>
            </a:r>
            <a:endParaRPr/>
          </a:p>
          <a:p>
            <a:pPr indent="-285750" lvl="3" marL="16573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Ohm-out power test point(s) to GND, to make sure there are no shorts nor opens.  </a:t>
            </a:r>
            <a:endParaRPr/>
          </a:p>
          <a:p>
            <a:pPr indent="-285750" lvl="3" marL="16573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Make resistance measurements on chip’s output signals, to ground.  If the reading is ~160 kohms to 1 Mohm, the package ball is connected to the board.  If the reading is an open circuit, the ball is not connected.  Ensure ohmmeter does not apply a voltage that will damage the chip (&gt; 1 V?)</a:t>
            </a:r>
            <a:endParaRPr/>
          </a:p>
          <a:p>
            <a:pPr indent="-285750" lvl="3" marL="16573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Resistance measurements on chip’s input signals are probably not worthwhile (probably very high impedance and risks introducing ESD damage to input signals)</a:t>
            </a:r>
            <a:endParaRPr/>
          </a:p>
        </p:txBody>
      </p:sp>
      <p:pic>
        <p:nvPicPr>
          <p:cNvPr id="238" name="Google Shape;238;p21"/>
          <p:cNvPicPr preferRelativeResize="0"/>
          <p:nvPr/>
        </p:nvPicPr>
        <p:blipFill rotWithShape="1">
          <a:blip r:embed="rId3">
            <a:alphaModFix/>
          </a:blip>
          <a:srcRect b="0" l="0" r="0" t="0"/>
          <a:stretch/>
        </p:blipFill>
        <p:spPr>
          <a:xfrm>
            <a:off x="10028464" y="84439"/>
            <a:ext cx="2059941" cy="2054604"/>
          </a:xfrm>
          <a:prstGeom prst="rect">
            <a:avLst/>
          </a:prstGeom>
          <a:noFill/>
          <a:ln>
            <a:noFill/>
          </a:ln>
        </p:spPr>
      </p:pic>
      <p:cxnSp>
        <p:nvCxnSpPr>
          <p:cNvPr id="239" name="Google Shape;239;p21"/>
          <p:cNvCxnSpPr/>
          <p:nvPr/>
        </p:nvCxnSpPr>
        <p:spPr>
          <a:xfrm flipH="1" rot="10800000">
            <a:off x="9699171" y="563338"/>
            <a:ext cx="1240972" cy="1433408"/>
          </a:xfrm>
          <a:prstGeom prst="straightConnector1">
            <a:avLst/>
          </a:prstGeom>
          <a:noFill/>
          <a:ln cap="flat" cmpd="sng" w="19050">
            <a:solidFill>
              <a:srgbClr val="FF0000"/>
            </a:solidFill>
            <a:prstDash val="solid"/>
            <a:miter lim="800000"/>
            <a:headEnd len="sm" w="sm"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5" name="Google Shape;245;p22"/>
          <p:cNvSpPr txBox="1"/>
          <p:nvPr/>
        </p:nvSpPr>
        <p:spPr>
          <a:xfrm>
            <a:off x="782017" y="1152608"/>
            <a:ext cx="10720019" cy="387798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200">
                <a:solidFill>
                  <a:schemeClr val="dk1"/>
                </a:solidFill>
                <a:latin typeface="Calibri"/>
                <a:ea typeface="Calibri"/>
                <a:cs typeface="Calibri"/>
                <a:sym typeface="Calibri"/>
              </a:rPr>
              <a:t>Steps in Testing</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Fourth:  </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Insert GPS board into FPGA board.</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Before applying power, ohm-out GPS board ground to FPGA board ground, to make sure they’re connected</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Ohm-out the GPS board again from power(s) to ground, to make sure they’re not shorted</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Update Excel Test Report file and push to the board repo’s Testing directory</a:t>
            </a:r>
            <a:endParaRPr/>
          </a:p>
          <a:p>
            <a:pPr indent="0" lvl="2" marL="91440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Finally:</a:t>
            </a:r>
            <a:endParaRPr/>
          </a:p>
          <a:p>
            <a:pPr indent="-196850" lvl="1" marL="742950" marR="0" rtl="0" algn="l">
              <a:spcBef>
                <a:spcPts val="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Write FPGA test software.</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Connect to FPGA from host PC</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Power on the FPGA board and measure power on GPS board</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Update Excel Test Report file and push to the board repo’s Testing directory</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Read the on-chip memory</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Connect input signal/clock to the test equipment</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Update Excel Test Report file and push to the board repo’s Testing directory</a:t>
            </a:r>
            <a:endParaRPr/>
          </a:p>
        </p:txBody>
      </p:sp>
      <p:sp>
        <p:nvSpPr>
          <p:cNvPr id="246" name="Google Shape;246;p22"/>
          <p:cNvSpPr txBox="1"/>
          <p:nvPr/>
        </p:nvSpPr>
        <p:spPr>
          <a:xfrm>
            <a:off x="-1" y="381278"/>
            <a:ext cx="1089815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0000"/>
                </a:solidFill>
                <a:latin typeface="Calibri"/>
                <a:ea typeface="Calibri"/>
                <a:cs typeface="Calibri"/>
                <a:sym typeface="Calibri"/>
              </a:rPr>
              <a:t>Delete these steps and add your own.  These were testing steps for the GPS chip.</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2" name="Google Shape;252;p23"/>
          <p:cNvSpPr txBox="1"/>
          <p:nvPr/>
        </p:nvSpPr>
        <p:spPr>
          <a:xfrm>
            <a:off x="2257647" y="1690577"/>
            <a:ext cx="7676707"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200">
                <a:solidFill>
                  <a:schemeClr val="dk1"/>
                </a:solidFill>
                <a:latin typeface="Calibri"/>
                <a:ea typeface="Calibri"/>
                <a:cs typeface="Calibri"/>
                <a:sym typeface="Calibri"/>
              </a:rPr>
              <a:t>Test Plans and Test Boards for Chips</a:t>
            </a:r>
            <a:endParaRPr/>
          </a:p>
        </p:txBody>
      </p:sp>
      <p:sp>
        <p:nvSpPr>
          <p:cNvPr id="253" name="Google Shape;253;p23"/>
          <p:cNvSpPr txBox="1"/>
          <p:nvPr/>
        </p:nvSpPr>
        <p:spPr>
          <a:xfrm>
            <a:off x="2108792" y="2540455"/>
            <a:ext cx="8555664" cy="258532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Motivation &amp; overview</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Info regarding vendors and assembly choices/considerations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Form to be filled out by Chief Shepherd:</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Package-attach and assembly requirements for test board to be fabricated</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Steps in Testing</a:t>
            </a:r>
            <a:endParaRPr/>
          </a:p>
          <a:p>
            <a:pPr indent="-285750" lvl="0" marL="285750" marR="0" rtl="0" algn="l">
              <a:spcBef>
                <a:spcPts val="0"/>
              </a:spcBef>
              <a:spcAft>
                <a:spcPts val="0"/>
              </a:spcAft>
              <a:buClr>
                <a:srgbClr val="FF0000"/>
              </a:buClr>
              <a:buSzPts val="1800"/>
              <a:buFont typeface="Arial"/>
              <a:buChar char="•"/>
            </a:pPr>
            <a:r>
              <a:rPr lang="en-US" sz="1800">
                <a:solidFill>
                  <a:srgbClr val="FF0000"/>
                </a:solidFill>
                <a:latin typeface="Calibri"/>
                <a:ea typeface="Calibri"/>
                <a:cs typeface="Calibri"/>
                <a:sym typeface="Calibri"/>
              </a:rPr>
              <a:t>Appendix A:  Docs/materials to send to vendors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Appendix B:  Considerations for before tape-out</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Appendix C:  Terms related to packages, footprints &amp; die-on-board assembly</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59" name="Google Shape;259;p24"/>
          <p:cNvPicPr preferRelativeResize="0"/>
          <p:nvPr/>
        </p:nvPicPr>
        <p:blipFill rotWithShape="1">
          <a:blip r:embed="rId3">
            <a:alphaModFix/>
          </a:blip>
          <a:srcRect b="0" l="0" r="0" t="0"/>
          <a:stretch/>
        </p:blipFill>
        <p:spPr>
          <a:xfrm>
            <a:off x="918661" y="720892"/>
            <a:ext cx="4772025" cy="5448300"/>
          </a:xfrm>
          <a:prstGeom prst="rect">
            <a:avLst/>
          </a:prstGeom>
          <a:noFill/>
          <a:ln>
            <a:noFill/>
          </a:ln>
        </p:spPr>
      </p:pic>
      <p:sp>
        <p:nvSpPr>
          <p:cNvPr id="260" name="Google Shape;260;p24"/>
          <p:cNvSpPr/>
          <p:nvPr/>
        </p:nvSpPr>
        <p:spPr>
          <a:xfrm>
            <a:off x="918661" y="2438400"/>
            <a:ext cx="2386012" cy="1082842"/>
          </a:xfrm>
          <a:prstGeom prst="roundRect">
            <a:avLst>
              <a:gd fmla="val 16667" name="adj"/>
            </a:avLst>
          </a:prstGeom>
          <a:noFill/>
          <a:ln cap="flat" cmpd="sng" w="1905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 name="Google Shape;261;p24"/>
          <p:cNvSpPr txBox="1"/>
          <p:nvPr/>
        </p:nvSpPr>
        <p:spPr>
          <a:xfrm>
            <a:off x="2743200" y="168442"/>
            <a:ext cx="6705600"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200">
                <a:solidFill>
                  <a:schemeClr val="dk1"/>
                </a:solidFill>
                <a:latin typeface="Calibri"/>
                <a:ea typeface="Calibri"/>
                <a:cs typeface="Calibri"/>
                <a:sym typeface="Calibri"/>
              </a:rPr>
              <a:t>Appendix A:  Files Required by Each Vendor</a:t>
            </a:r>
            <a:endParaRPr/>
          </a:p>
        </p:txBody>
      </p:sp>
      <p:sp>
        <p:nvSpPr>
          <p:cNvPr id="262" name="Google Shape;262;p24"/>
          <p:cNvSpPr txBox="1"/>
          <p:nvPr/>
        </p:nvSpPr>
        <p:spPr>
          <a:xfrm>
            <a:off x="6079958" y="1023207"/>
            <a:ext cx="5414211" cy="1600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Here is an example cloned repo for an Altium board:</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Eagle1 die’s boards:  revX1 and revX2</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The directories named Files_SentTo_xxx contain output files and pptx instruction files that we have sent to each vendor.</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This is a good way to provide “institutional memory” to BWRC.  We also keep quotes and final layer stackups sent back from the Board Fabrication House in these directories.</a:t>
            </a:r>
            <a:endParaRPr/>
          </a:p>
        </p:txBody>
      </p:sp>
      <p:cxnSp>
        <p:nvCxnSpPr>
          <p:cNvPr id="263" name="Google Shape;263;p24"/>
          <p:cNvCxnSpPr/>
          <p:nvPr/>
        </p:nvCxnSpPr>
        <p:spPr>
          <a:xfrm flipH="1">
            <a:off x="5542547" y="1208168"/>
            <a:ext cx="599449" cy="339214"/>
          </a:xfrm>
          <a:prstGeom prst="straightConnector1">
            <a:avLst/>
          </a:prstGeom>
          <a:noFill/>
          <a:ln cap="flat" cmpd="sng" w="28575">
            <a:solidFill>
              <a:srgbClr val="FF0000"/>
            </a:solidFill>
            <a:prstDash val="solid"/>
            <a:miter lim="800000"/>
            <a:headEnd len="sm" w="sm" type="none"/>
            <a:tailEnd len="med" w="med" type="triangle"/>
          </a:ln>
        </p:spPr>
      </p:cxnSp>
      <p:cxnSp>
        <p:nvCxnSpPr>
          <p:cNvPr id="264" name="Google Shape;264;p24"/>
          <p:cNvCxnSpPr/>
          <p:nvPr/>
        </p:nvCxnSpPr>
        <p:spPr>
          <a:xfrm flipH="1">
            <a:off x="5382128" y="3240505"/>
            <a:ext cx="697830" cy="1732548"/>
          </a:xfrm>
          <a:prstGeom prst="straightConnector1">
            <a:avLst/>
          </a:prstGeom>
          <a:noFill/>
          <a:ln cap="flat" cmpd="sng" w="28575">
            <a:solidFill>
              <a:srgbClr val="00B050"/>
            </a:solidFill>
            <a:prstDash val="solid"/>
            <a:miter lim="800000"/>
            <a:headEnd len="sm" w="sm" type="none"/>
            <a:tailEnd len="med" w="med" type="triangle"/>
          </a:ln>
        </p:spPr>
      </p:cxnSp>
      <p:sp>
        <p:nvSpPr>
          <p:cNvPr id="265" name="Google Shape;265;p24"/>
          <p:cNvSpPr txBox="1"/>
          <p:nvPr/>
        </p:nvSpPr>
        <p:spPr>
          <a:xfrm>
            <a:off x="6141996" y="3012792"/>
            <a:ext cx="4562099"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The .OutJob is the GUI where one directs Altium to create the output files (e.g. ODB++ zip file, pick-n-place file, testpoints file, pdfs, etc.)  Altium stores the generated output files in the Project Outputs directory (which gets overwritten each time).   Hence, we have a convention of copying the requisite output file (and giving it a name beginning with the date in YYMMDD format), to the appropriate Files_SentTo_xxx directory.</a:t>
            </a:r>
            <a:endParaRPr/>
          </a:p>
        </p:txBody>
      </p:sp>
      <p:cxnSp>
        <p:nvCxnSpPr>
          <p:cNvPr id="266" name="Google Shape;266;p24"/>
          <p:cNvCxnSpPr/>
          <p:nvPr/>
        </p:nvCxnSpPr>
        <p:spPr>
          <a:xfrm flipH="1">
            <a:off x="4660233" y="3232484"/>
            <a:ext cx="1443788" cy="970548"/>
          </a:xfrm>
          <a:prstGeom prst="straightConnector1">
            <a:avLst/>
          </a:prstGeom>
          <a:noFill/>
          <a:ln cap="flat" cmpd="sng" w="28575">
            <a:solidFill>
              <a:srgbClr val="00B050"/>
            </a:solidFill>
            <a:prstDash val="solid"/>
            <a:miter lim="800000"/>
            <a:headEnd len="sm" w="sm" type="none"/>
            <a:tailEnd len="med" w="med" type="triangle"/>
          </a:ln>
        </p:spPr>
      </p:cxnSp>
      <p:cxnSp>
        <p:nvCxnSpPr>
          <p:cNvPr id="267" name="Google Shape;267;p24"/>
          <p:cNvCxnSpPr/>
          <p:nvPr/>
        </p:nvCxnSpPr>
        <p:spPr>
          <a:xfrm rot="10800000">
            <a:off x="5643626" y="5413323"/>
            <a:ext cx="483393" cy="233498"/>
          </a:xfrm>
          <a:prstGeom prst="straightConnector1">
            <a:avLst/>
          </a:prstGeom>
          <a:noFill/>
          <a:ln cap="flat" cmpd="sng" w="28575">
            <a:solidFill>
              <a:srgbClr val="00B0F0"/>
            </a:solidFill>
            <a:prstDash val="solid"/>
            <a:miter lim="800000"/>
            <a:headEnd len="sm" w="sm" type="none"/>
            <a:tailEnd len="med" w="med" type="triangle"/>
          </a:ln>
        </p:spPr>
      </p:cxnSp>
      <p:sp>
        <p:nvSpPr>
          <p:cNvPr id="268" name="Google Shape;268;p24"/>
          <p:cNvSpPr txBox="1"/>
          <p:nvPr/>
        </p:nvSpPr>
        <p:spPr>
          <a:xfrm>
            <a:off x="6141996" y="5325979"/>
            <a:ext cx="4413709" cy="116955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An Altium Draftsman file is used to create a Fab Drawing.  This must be given to the Board Fabrication House.  It is the document that will travel with the board through every step in the factory.  The pastemask stencil house will also ask for it.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74" name="Google Shape;274;p25"/>
          <p:cNvPicPr preferRelativeResize="0"/>
          <p:nvPr/>
        </p:nvPicPr>
        <p:blipFill rotWithShape="1">
          <a:blip r:embed="rId3">
            <a:alphaModFix/>
          </a:blip>
          <a:srcRect b="0" l="0" r="0" t="0"/>
          <a:stretch/>
        </p:blipFill>
        <p:spPr>
          <a:xfrm>
            <a:off x="232610" y="717884"/>
            <a:ext cx="5760369" cy="2438400"/>
          </a:xfrm>
          <a:prstGeom prst="rect">
            <a:avLst/>
          </a:prstGeom>
          <a:noFill/>
          <a:ln>
            <a:noFill/>
          </a:ln>
        </p:spPr>
      </p:pic>
      <p:sp>
        <p:nvSpPr>
          <p:cNvPr id="275" name="Google Shape;275;p25"/>
          <p:cNvSpPr txBox="1"/>
          <p:nvPr/>
        </p:nvSpPr>
        <p:spPr>
          <a:xfrm>
            <a:off x="2743200" y="168442"/>
            <a:ext cx="6705600"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200">
                <a:solidFill>
                  <a:schemeClr val="dk1"/>
                </a:solidFill>
                <a:latin typeface="Calibri"/>
                <a:ea typeface="Calibri"/>
                <a:cs typeface="Calibri"/>
                <a:sym typeface="Calibri"/>
              </a:rPr>
              <a:t>Files Required by Board Fabrication House</a:t>
            </a:r>
            <a:endParaRPr/>
          </a:p>
        </p:txBody>
      </p:sp>
      <p:sp>
        <p:nvSpPr>
          <p:cNvPr id="276" name="Google Shape;276;p25"/>
          <p:cNvSpPr/>
          <p:nvPr/>
        </p:nvSpPr>
        <p:spPr>
          <a:xfrm>
            <a:off x="100514" y="1780674"/>
            <a:ext cx="3115928" cy="1082842"/>
          </a:xfrm>
          <a:prstGeom prst="roundRect">
            <a:avLst>
              <a:gd fmla="val 16667" name="adj"/>
            </a:avLst>
          </a:prstGeom>
          <a:noFill/>
          <a:ln cap="flat" cmpd="sng" w="1905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77" name="Google Shape;277;p25"/>
          <p:cNvCxnSpPr/>
          <p:nvPr/>
        </p:nvCxnSpPr>
        <p:spPr>
          <a:xfrm flipH="1" rot="10800000">
            <a:off x="770021" y="3080085"/>
            <a:ext cx="166563" cy="296778"/>
          </a:xfrm>
          <a:prstGeom prst="straightConnector1">
            <a:avLst/>
          </a:prstGeom>
          <a:noFill/>
          <a:ln cap="flat" cmpd="sng" w="28575">
            <a:solidFill>
              <a:srgbClr val="00B050"/>
            </a:solidFill>
            <a:prstDash val="solid"/>
            <a:miter lim="800000"/>
            <a:headEnd len="sm" w="sm" type="none"/>
            <a:tailEnd len="med" w="med" type="triangle"/>
          </a:ln>
        </p:spPr>
      </p:cxnSp>
      <p:sp>
        <p:nvSpPr>
          <p:cNvPr id="278" name="Google Shape;278;p25"/>
          <p:cNvSpPr txBox="1"/>
          <p:nvPr/>
        </p:nvSpPr>
        <p:spPr>
          <a:xfrm>
            <a:off x="100514" y="3376863"/>
            <a:ext cx="30122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Quote returned from board house</a:t>
            </a:r>
            <a:endParaRPr/>
          </a:p>
        </p:txBody>
      </p:sp>
      <p:sp>
        <p:nvSpPr>
          <p:cNvPr id="279" name="Google Shape;279;p25"/>
          <p:cNvSpPr txBox="1"/>
          <p:nvPr/>
        </p:nvSpPr>
        <p:spPr>
          <a:xfrm>
            <a:off x="5992979" y="1179095"/>
            <a:ext cx="6199021" cy="375487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The board house requires:</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Altium-generated output files</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ODB++ zip file (newer format replacing gerbers)</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Fab drawing</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IPC-365A-D standard testpoints file</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Layer stackup</a:t>
            </a:r>
            <a:endParaRPr b="0" i="0" sz="1400" u="none" cap="none" strike="noStrike">
              <a:solidFill>
                <a:schemeClr val="dk1"/>
              </a:solidFill>
              <a:latin typeface="Calibri"/>
              <a:ea typeface="Calibri"/>
              <a:cs typeface="Calibri"/>
              <a:sym typeface="Calibri"/>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Typically requires extensive back-and-forth communications</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Specifies laminates, thicknesses and controlled impedance traces</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The CAM Shop at the board house will tweak it and send a final final version that they will use.  That final version must be saved in this repo (for institutional memory about what was built)</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Here, Sierra used the exact same stackup as revX1 from Oct ‘18</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A .pptx file of detailed instructions for precisely communicating with the sales rep, what your intentions are, so that he/she can understand exactly what you want quoted.  We typically send this as a pdf (in case someone at the factory doesn’t have Powerpoint), but we save the .pptx version to this repo.</a:t>
            </a:r>
            <a:endParaRPr/>
          </a:p>
        </p:txBody>
      </p:sp>
      <p:sp>
        <p:nvSpPr>
          <p:cNvPr id="280" name="Google Shape;280;p25"/>
          <p:cNvSpPr txBox="1"/>
          <p:nvPr/>
        </p:nvSpPr>
        <p:spPr>
          <a:xfrm>
            <a:off x="232610" y="4982772"/>
            <a:ext cx="11370494"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After the Quote Comes Back from the Board Fabrication House</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If the quote is over $5K, UCB Purchasing will require quotes from 3 different companies, unless it’s a minority/woman-owned business (Sierra is)</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Once you submit a purchase request, a request over $5K requires extra approvals (i.e. the ERSO admin for the professor’s account</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Once the final purchase order arrives at the board fabrication house, then it goes to the CAM Shop at the board house</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The CAM shop will tweak the stack layup based on your ODB files’ metal density per layer … and send you back a final layup</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Only after your final approval, will the CAM shop send your job into the factory (the quoted lead times starts after the CAM Shop)</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26"/>
          <p:cNvPicPr preferRelativeResize="0"/>
          <p:nvPr/>
        </p:nvPicPr>
        <p:blipFill rotWithShape="1">
          <a:blip r:embed="rId3">
            <a:alphaModFix/>
          </a:blip>
          <a:srcRect b="0" l="0" r="0" t="0"/>
          <a:stretch/>
        </p:blipFill>
        <p:spPr>
          <a:xfrm>
            <a:off x="167951" y="783770"/>
            <a:ext cx="6781038" cy="1598645"/>
          </a:xfrm>
          <a:prstGeom prst="rect">
            <a:avLst/>
          </a:prstGeom>
          <a:noFill/>
          <a:ln>
            <a:noFill/>
          </a:ln>
        </p:spPr>
      </p:pic>
      <p:sp>
        <p:nvSpPr>
          <p:cNvPr id="286" name="Google Shape;286;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7" name="Google Shape;287;p26"/>
          <p:cNvSpPr/>
          <p:nvPr/>
        </p:nvSpPr>
        <p:spPr>
          <a:xfrm>
            <a:off x="100514" y="1780675"/>
            <a:ext cx="4107592" cy="601742"/>
          </a:xfrm>
          <a:prstGeom prst="roundRect">
            <a:avLst>
              <a:gd fmla="val 16667" name="adj"/>
            </a:avLst>
          </a:prstGeom>
          <a:noFill/>
          <a:ln cap="flat" cmpd="sng" w="1905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8" name="Google Shape;288;p26"/>
          <p:cNvSpPr txBox="1"/>
          <p:nvPr/>
        </p:nvSpPr>
        <p:spPr>
          <a:xfrm>
            <a:off x="2743200" y="168442"/>
            <a:ext cx="6705600"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200">
                <a:solidFill>
                  <a:schemeClr val="dk1"/>
                </a:solidFill>
                <a:latin typeface="Calibri"/>
                <a:ea typeface="Calibri"/>
                <a:cs typeface="Calibri"/>
                <a:sym typeface="Calibri"/>
              </a:rPr>
              <a:t>Files Required by Die-Attach House</a:t>
            </a:r>
            <a:endParaRPr/>
          </a:p>
        </p:txBody>
      </p:sp>
      <p:sp>
        <p:nvSpPr>
          <p:cNvPr id="289" name="Google Shape;289;p26"/>
          <p:cNvSpPr txBox="1"/>
          <p:nvPr/>
        </p:nvSpPr>
        <p:spPr>
          <a:xfrm>
            <a:off x="7240555" y="1179095"/>
            <a:ext cx="4951445" cy="24622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The die-attach house requires:</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Altium-generated output files</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ODB++ zip file (newer format replacing gerbers)</a:t>
            </a:r>
            <a:endParaRPr/>
          </a:p>
          <a:p>
            <a:pPr indent="-285750" lvl="3" marL="16573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Not explicitly copied to this directory since it’s stored up in the directory for files sent to the board house</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A Quik-Pak build sheet</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Quik-Pak gave us a pdf form to fill out</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A .pptx file of detailed instructions for precisely communicating with both the sales rep and the packaging engineer.</a:t>
            </a:r>
            <a:endParaRPr/>
          </a:p>
        </p:txBody>
      </p:sp>
      <p:sp>
        <p:nvSpPr>
          <p:cNvPr id="290" name="Google Shape;290;p26"/>
          <p:cNvSpPr txBox="1"/>
          <p:nvPr/>
        </p:nvSpPr>
        <p:spPr>
          <a:xfrm>
            <a:off x="289249" y="2827176"/>
            <a:ext cx="3918857"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Note:  Quote had not been received back from Quik-Pak as of the time of this writing, but the quote will be stored in this repo.</a:t>
            </a:r>
            <a:endParaRPr/>
          </a:p>
        </p:txBody>
      </p:sp>
      <p:sp>
        <p:nvSpPr>
          <p:cNvPr id="291" name="Google Shape;291;p26"/>
          <p:cNvSpPr txBox="1"/>
          <p:nvPr/>
        </p:nvSpPr>
        <p:spPr>
          <a:xfrm>
            <a:off x="0" y="4469588"/>
            <a:ext cx="11603104" cy="166199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After the Quote Comes Back from the Die Attach House</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Submit a purchase request to Purchasing.</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When the bare boards arrive the board fabrication house, ohm them out as per your test plan</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After the die-attach house has the purchase order, send the boards and dies to the die-attach house</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This is assuming that the die-attach house goes first (i.e. before the assembly house) in your sequence</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Print out your pptx instructions file and stick that in the box you send to the die attach house (even though you had emailed it to them w/your RFQ)</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It’s best to write things done and be redundant.  Most problems arise from human mis-communication.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97" name="Google Shape;297;p27"/>
          <p:cNvPicPr preferRelativeResize="0"/>
          <p:nvPr/>
        </p:nvPicPr>
        <p:blipFill rotWithShape="1">
          <a:blip r:embed="rId3">
            <a:alphaModFix/>
          </a:blip>
          <a:srcRect b="0" l="0" r="0" t="0"/>
          <a:stretch/>
        </p:blipFill>
        <p:spPr>
          <a:xfrm>
            <a:off x="149290" y="485385"/>
            <a:ext cx="6513949" cy="2266950"/>
          </a:xfrm>
          <a:prstGeom prst="rect">
            <a:avLst/>
          </a:prstGeom>
          <a:noFill/>
          <a:ln>
            <a:noFill/>
          </a:ln>
        </p:spPr>
      </p:pic>
      <p:sp>
        <p:nvSpPr>
          <p:cNvPr id="298" name="Google Shape;298;p27"/>
          <p:cNvSpPr/>
          <p:nvPr/>
        </p:nvSpPr>
        <p:spPr>
          <a:xfrm>
            <a:off x="100514" y="1780674"/>
            <a:ext cx="3827674" cy="887881"/>
          </a:xfrm>
          <a:prstGeom prst="roundRect">
            <a:avLst>
              <a:gd fmla="val 16667" name="adj"/>
            </a:avLst>
          </a:prstGeom>
          <a:noFill/>
          <a:ln cap="flat" cmpd="sng" w="1905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9" name="Google Shape;299;p27"/>
          <p:cNvSpPr txBox="1"/>
          <p:nvPr/>
        </p:nvSpPr>
        <p:spPr>
          <a:xfrm>
            <a:off x="2743200" y="168442"/>
            <a:ext cx="6705600"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200">
                <a:solidFill>
                  <a:schemeClr val="dk1"/>
                </a:solidFill>
                <a:latin typeface="Calibri"/>
                <a:ea typeface="Calibri"/>
                <a:cs typeface="Calibri"/>
                <a:sym typeface="Calibri"/>
              </a:rPr>
              <a:t>Files Required by Assembly House</a:t>
            </a:r>
            <a:endParaRPr/>
          </a:p>
        </p:txBody>
      </p:sp>
      <p:sp>
        <p:nvSpPr>
          <p:cNvPr id="300" name="Google Shape;300;p27"/>
          <p:cNvSpPr txBox="1"/>
          <p:nvPr/>
        </p:nvSpPr>
        <p:spPr>
          <a:xfrm>
            <a:off x="6811347" y="1179095"/>
            <a:ext cx="5380653"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The assembly house requires:</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Altium-generated output files</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ODB++ zip file (stored in dir for board house)</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Pick-and-place file</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BOM Builder-generated output file</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Assembly BOM (AB) for number of boards to be stuffed</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Smart PDF (SMT)</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A .pptx file giving detailed instructions, quantities, contact person, etc.</a:t>
            </a:r>
            <a:endParaRPr/>
          </a:p>
        </p:txBody>
      </p:sp>
      <p:sp>
        <p:nvSpPr>
          <p:cNvPr id="301" name="Google Shape;301;p27"/>
          <p:cNvSpPr txBox="1"/>
          <p:nvPr/>
        </p:nvSpPr>
        <p:spPr>
          <a:xfrm>
            <a:off x="0" y="4048026"/>
            <a:ext cx="11603104" cy="252376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After the Quote Comes Back from the Assembly House</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Submit a purchase request to Purchasing.</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When the boards with dies attached arrive back from the die-attach house, ohm them out as per your test plan</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After the assembly house has the purchase order, send/deliver to the assembly house a box full of:</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Printout of pptx instructions  (even though you had emailed it to them w/your RFQ)</a:t>
            </a:r>
            <a:endParaRPr/>
          </a:p>
          <a:p>
            <a:pPr indent="-285750" lvl="3" marL="16573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Also print out copies of the Assembly BOM and the Smart PDF of the board, and stick them in the box</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If the assembly house will be using your pastemask stencils, include the pastemask stencil frame along with the stencils/jig from Beam On</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If the assembly house will be attaching your SMA with heat sinking, include heat sinks and SMA torque wrench</a:t>
            </a:r>
            <a:endParaRPr/>
          </a:p>
          <a:p>
            <a:pPr indent="-285750" lvl="3" marL="16573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Keeps the SMAs in spec for high-freq performance, by preventing the white dielectric from melting/moving during soldering</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Once the assembly house receives all of this they will do a count of components to make sure all are there (including spares)</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The quoted lead time starts once they have verified all parts are there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28"/>
          <p:cNvPicPr preferRelativeResize="0"/>
          <p:nvPr/>
        </p:nvPicPr>
        <p:blipFill rotWithShape="1">
          <a:blip r:embed="rId3">
            <a:alphaModFix/>
          </a:blip>
          <a:srcRect b="0" l="0" r="0" t="0"/>
          <a:stretch/>
        </p:blipFill>
        <p:spPr>
          <a:xfrm>
            <a:off x="177282" y="503853"/>
            <a:ext cx="5495357" cy="1777482"/>
          </a:xfrm>
          <a:prstGeom prst="rect">
            <a:avLst/>
          </a:prstGeom>
          <a:noFill/>
          <a:ln>
            <a:noFill/>
          </a:ln>
        </p:spPr>
      </p:pic>
      <p:sp>
        <p:nvSpPr>
          <p:cNvPr id="307" name="Google Shape;307;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8" name="Google Shape;308;p28"/>
          <p:cNvSpPr/>
          <p:nvPr/>
        </p:nvSpPr>
        <p:spPr>
          <a:xfrm>
            <a:off x="100513" y="1780675"/>
            <a:ext cx="5572125" cy="601742"/>
          </a:xfrm>
          <a:prstGeom prst="roundRect">
            <a:avLst>
              <a:gd fmla="val 16667" name="adj"/>
            </a:avLst>
          </a:prstGeom>
          <a:noFill/>
          <a:ln cap="flat" cmpd="sng" w="1905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9" name="Google Shape;309;p28"/>
          <p:cNvSpPr txBox="1"/>
          <p:nvPr/>
        </p:nvSpPr>
        <p:spPr>
          <a:xfrm>
            <a:off x="2743200" y="168442"/>
            <a:ext cx="6705600"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200">
                <a:solidFill>
                  <a:schemeClr val="dk1"/>
                </a:solidFill>
                <a:latin typeface="Calibri"/>
                <a:ea typeface="Calibri"/>
                <a:cs typeface="Calibri"/>
                <a:sym typeface="Calibri"/>
              </a:rPr>
              <a:t>Files Required by Pastemask Stencil House</a:t>
            </a:r>
            <a:endParaRPr/>
          </a:p>
        </p:txBody>
      </p:sp>
      <p:sp>
        <p:nvSpPr>
          <p:cNvPr id="310" name="Google Shape;310;p28"/>
          <p:cNvSpPr txBox="1"/>
          <p:nvPr/>
        </p:nvSpPr>
        <p:spPr>
          <a:xfrm>
            <a:off x="6811347" y="1179095"/>
            <a:ext cx="5380653"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The pastemask stencil house requires:</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Altium-generated output files</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ODB++ zip file (stored in dir for board house)</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Fab drawing</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A .pptx file giving detailed instructions, quantities, contact person, etc.</a:t>
            </a:r>
            <a:endParaRPr/>
          </a:p>
        </p:txBody>
      </p:sp>
      <p:sp>
        <p:nvSpPr>
          <p:cNvPr id="311" name="Google Shape;311;p28"/>
          <p:cNvSpPr txBox="1"/>
          <p:nvPr/>
        </p:nvSpPr>
        <p:spPr>
          <a:xfrm>
            <a:off x="100513" y="2761861"/>
            <a:ext cx="5572125" cy="116955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Note:  For Eagle1_revX2, we used the same frontside “partial, folded-up” pastemask stencils as was created for Eagle1_revX1.  Separately, for revX2’s backside, we had Digicom order a pastemask screen that contained patterns for backsides of both eagle1_revX2 and eagle1_serdes_revX3.</a:t>
            </a:r>
            <a:endParaRPr/>
          </a:p>
        </p:txBody>
      </p:sp>
      <p:sp>
        <p:nvSpPr>
          <p:cNvPr id="312" name="Google Shape;312;p28"/>
          <p:cNvSpPr txBox="1"/>
          <p:nvPr/>
        </p:nvSpPr>
        <p:spPr>
          <a:xfrm>
            <a:off x="100513" y="4880135"/>
            <a:ext cx="11603104"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After the Quote Comes Back from the Pastemask Stencil House</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Submit a purchase request to Purchasing.</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After the pastemask stencil house has the purchase order, their machine shop will send you a drawing of the jig for your approval</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They work 24/7, so pastemask stencils/jigs are typically made overnight and shipped out the next day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29"/>
          <p:cNvPicPr preferRelativeResize="0"/>
          <p:nvPr/>
        </p:nvPicPr>
        <p:blipFill rotWithShape="1">
          <a:blip r:embed="rId3">
            <a:alphaModFix/>
          </a:blip>
          <a:srcRect b="0" l="0" r="0" t="0"/>
          <a:stretch/>
        </p:blipFill>
        <p:spPr>
          <a:xfrm>
            <a:off x="100513" y="696492"/>
            <a:ext cx="4152900" cy="1685925"/>
          </a:xfrm>
          <a:prstGeom prst="rect">
            <a:avLst/>
          </a:prstGeom>
          <a:noFill/>
          <a:ln>
            <a:noFill/>
          </a:ln>
        </p:spPr>
      </p:pic>
      <p:sp>
        <p:nvSpPr>
          <p:cNvPr id="318" name="Google Shape;318;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9" name="Google Shape;319;p29"/>
          <p:cNvSpPr/>
          <p:nvPr/>
        </p:nvSpPr>
        <p:spPr>
          <a:xfrm>
            <a:off x="100513" y="1780675"/>
            <a:ext cx="5572125" cy="601742"/>
          </a:xfrm>
          <a:prstGeom prst="roundRect">
            <a:avLst>
              <a:gd fmla="val 16667" name="adj"/>
            </a:avLst>
          </a:prstGeom>
          <a:noFill/>
          <a:ln cap="flat" cmpd="sng" w="1905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0" name="Google Shape;320;p29"/>
          <p:cNvSpPr txBox="1"/>
          <p:nvPr/>
        </p:nvSpPr>
        <p:spPr>
          <a:xfrm>
            <a:off x="2743200" y="168442"/>
            <a:ext cx="6705600"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200">
                <a:solidFill>
                  <a:schemeClr val="dk1"/>
                </a:solidFill>
                <a:latin typeface="Calibri"/>
                <a:ea typeface="Calibri"/>
                <a:cs typeface="Calibri"/>
                <a:sym typeface="Calibri"/>
              </a:rPr>
              <a:t>Files Required by Machinist</a:t>
            </a:r>
            <a:endParaRPr/>
          </a:p>
        </p:txBody>
      </p:sp>
      <p:sp>
        <p:nvSpPr>
          <p:cNvPr id="321" name="Google Shape;321;p29"/>
          <p:cNvSpPr txBox="1"/>
          <p:nvPr/>
        </p:nvSpPr>
        <p:spPr>
          <a:xfrm>
            <a:off x="6811347" y="1179095"/>
            <a:ext cx="538065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The machinist requires blueprints </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Output from Solidworks model</a:t>
            </a:r>
            <a:endParaRPr/>
          </a:p>
        </p:txBody>
      </p:sp>
      <p:sp>
        <p:nvSpPr>
          <p:cNvPr id="322" name="Google Shape;322;p29"/>
          <p:cNvSpPr txBox="1"/>
          <p:nvPr/>
        </p:nvSpPr>
        <p:spPr>
          <a:xfrm>
            <a:off x="100513" y="2479580"/>
            <a:ext cx="625456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Quote hadn’t been received as of this writing, but would be stored in this repo.</a:t>
            </a:r>
            <a:endParaRPr/>
          </a:p>
        </p:txBody>
      </p:sp>
      <p:sp>
        <p:nvSpPr>
          <p:cNvPr id="323" name="Google Shape;323;p29"/>
          <p:cNvSpPr txBox="1"/>
          <p:nvPr/>
        </p:nvSpPr>
        <p:spPr>
          <a:xfrm>
            <a:off x="220980" y="4808220"/>
            <a:ext cx="9761220"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The Supreme Guru will Interface with the machinist for mechanical fixturing for test setups:</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Usually we use Ivan Hobson Machining in Rockridge</a:t>
            </a:r>
            <a:endParaRPr b="0" i="0" sz="1400" u="none" cap="none" strike="noStrike">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Supreme Guru will order materials (usually from McMaster-Carr) and take them to the machinist, along with drawings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4" name="Google Shape;104;p3"/>
          <p:cNvSpPr/>
          <p:nvPr/>
        </p:nvSpPr>
        <p:spPr>
          <a:xfrm>
            <a:off x="1010092" y="733716"/>
            <a:ext cx="10515601" cy="517064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Responsibilities</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1)  </a:t>
            </a:r>
            <a:r>
              <a:rPr lang="en-US" sz="1600">
                <a:solidFill>
                  <a:schemeClr val="dk1"/>
                </a:solidFill>
                <a:latin typeface="Calibri"/>
                <a:ea typeface="Calibri"/>
                <a:cs typeface="Calibri"/>
                <a:sym typeface="Calibri"/>
              </a:rPr>
              <a:t>Chief Shepherd</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Fills out the attached Test Plan form and is the Supreme Guru’s point of contact</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Holds a Test Plan Review with First Mate and at least 2 other students </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Before the fabrication files are sent to the board house, gets final sign-off on test plan with advisor</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Maintains a log of testing results and then saves Test Reports to the board repo … for institutional memory</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Prepares the Altium test board schematic and chooses physical parts to use (i.e. supplies manufacturers’ part numbers)</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Communicates with the chip design team to reach consensus on board features, assembly choices, which vendors to use, how many boards to request quotes for, how many to get stuffed, what the order of vendors will be, testing steps, etc.</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Communicates with the Chief Shepherd of another board project if more than one board design is to be fabricated on a given panel</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Communicates with all vendors:</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Submits requests for quotes</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Submits purchase requests</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Orders parts</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Delivers or mails parts/boards to fab/assembly houses</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Responds to design team for all questions from design team regarding when boards will be back</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Tests and debugs the board.  Follows up with vendors on all issues including die attach, board fabrication mistakes, assembly mistakes, &amp; stencil issues</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Writes up the Test Report and pushes it the repo in continual communication exchanges with the Supreme Guru</a:t>
            </a:r>
            <a:endParaRPr/>
          </a:p>
          <a:p>
            <a:pPr indent="-196850" lvl="1" marL="742950" marR="0" rtl="0" algn="l">
              <a:spcBef>
                <a:spcPts val="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2)  </a:t>
            </a:r>
            <a:r>
              <a:rPr lang="en-US" sz="1600">
                <a:solidFill>
                  <a:schemeClr val="dk1"/>
                </a:solidFill>
                <a:latin typeface="Calibri"/>
                <a:ea typeface="Calibri"/>
                <a:cs typeface="Calibri"/>
                <a:sym typeface="Calibri"/>
              </a:rPr>
              <a:t>First Mate</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Helps the Chief Shepherd with whatever the Chief Shepherd requests of him/her</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9" name="Google Shape;329;p30"/>
          <p:cNvSpPr txBox="1"/>
          <p:nvPr/>
        </p:nvSpPr>
        <p:spPr>
          <a:xfrm>
            <a:off x="2257647" y="1690577"/>
            <a:ext cx="7676707"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200">
                <a:solidFill>
                  <a:schemeClr val="dk1"/>
                </a:solidFill>
                <a:latin typeface="Calibri"/>
                <a:ea typeface="Calibri"/>
                <a:cs typeface="Calibri"/>
                <a:sym typeface="Calibri"/>
              </a:rPr>
              <a:t>Test Plans and Test Boards for Chips</a:t>
            </a:r>
            <a:endParaRPr/>
          </a:p>
        </p:txBody>
      </p:sp>
      <p:sp>
        <p:nvSpPr>
          <p:cNvPr id="330" name="Google Shape;330;p30"/>
          <p:cNvSpPr txBox="1"/>
          <p:nvPr/>
        </p:nvSpPr>
        <p:spPr>
          <a:xfrm>
            <a:off x="2108792" y="2540455"/>
            <a:ext cx="8555664" cy="313932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Motivation &amp; overview</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Info regarding vendors and assembly choices/considerations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Form to be filled out by Chief Shepherd:</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Package-attach and assembly requirements for test board to be fabricated</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Test plan</a:t>
            </a:r>
            <a:endParaRPr/>
          </a:p>
          <a:p>
            <a:pPr indent="-285750" lvl="2" marL="12001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Tests of die-attach after each subsequent fab/assembly house step</a:t>
            </a:r>
            <a:endParaRPr/>
          </a:p>
          <a:p>
            <a:pPr indent="-285750" lvl="2" marL="12001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Tests of functionality after assembly</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Appendix A:  Docs/materials to send to vendors</a:t>
            </a:r>
            <a:endParaRPr/>
          </a:p>
          <a:p>
            <a:pPr indent="-285750" lvl="0" marL="285750" marR="0" rtl="0" algn="l">
              <a:spcBef>
                <a:spcPts val="0"/>
              </a:spcBef>
              <a:spcAft>
                <a:spcPts val="0"/>
              </a:spcAft>
              <a:buClr>
                <a:srgbClr val="FF0000"/>
              </a:buClr>
              <a:buSzPts val="1800"/>
              <a:buFont typeface="Arial"/>
              <a:buChar char="•"/>
            </a:pPr>
            <a:r>
              <a:rPr lang="en-US" sz="1800">
                <a:solidFill>
                  <a:srgbClr val="FF0000"/>
                </a:solidFill>
                <a:latin typeface="Calibri"/>
                <a:ea typeface="Calibri"/>
                <a:cs typeface="Calibri"/>
                <a:sym typeface="Calibri"/>
              </a:rPr>
              <a:t>Appendix B:  Considerations for before tape-out</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Appendix C:  Terms related to packages, footprints &amp; die-on-board assembly</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6" name="Google Shape;336;p31"/>
          <p:cNvSpPr txBox="1"/>
          <p:nvPr/>
        </p:nvSpPr>
        <p:spPr>
          <a:xfrm>
            <a:off x="2415074" y="438539"/>
            <a:ext cx="7361853"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200">
                <a:solidFill>
                  <a:schemeClr val="dk1"/>
                </a:solidFill>
                <a:latin typeface="Calibri"/>
                <a:ea typeface="Calibri"/>
                <a:cs typeface="Calibri"/>
                <a:sym typeface="Calibri"/>
              </a:rPr>
              <a:t>Appendix B:  Things to Consider Before Tape-out of the Die</a:t>
            </a:r>
            <a:endParaRPr/>
          </a:p>
        </p:txBody>
      </p:sp>
      <p:sp>
        <p:nvSpPr>
          <p:cNvPr id="337" name="Google Shape;337;p31"/>
          <p:cNvSpPr txBox="1"/>
          <p:nvPr/>
        </p:nvSpPr>
        <p:spPr>
          <a:xfrm>
            <a:off x="251927" y="1343608"/>
            <a:ext cx="11588620" cy="56938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Think through how you will test your die</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What’s the research goal?  </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Formulate, in Precise English, what the contribution to knowledge is that you’re hoping to achieve</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Think about the graphs/tables that will go in a paper:</a:t>
            </a:r>
            <a:endParaRPr/>
          </a:p>
          <a:p>
            <a:pPr indent="-285750" lvl="3" marL="16573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Sketch out graphs you plan to make, with titles, legends &amp; labeled axes … but devoid of the data you plan to measure on your die</a:t>
            </a:r>
            <a:endParaRPr/>
          </a:p>
          <a:p>
            <a:pPr indent="-285750" lvl="3" marL="16573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Write out tables comparing specs of competing chips ... albeit devoid of the data you plan to measure on your die</a:t>
            </a:r>
            <a:endParaRPr/>
          </a:p>
          <a:p>
            <a:pPr indent="-196850" lvl="1" marL="742950" marR="0" rtl="0" algn="l">
              <a:spcBef>
                <a:spcPts val="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Design the die for testability</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How many power domains?  </a:t>
            </a:r>
            <a:endParaRPr/>
          </a:p>
          <a:p>
            <a:pPr indent="-285750" lvl="3" marL="16573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Too many, and vias through your board might clear out GND planes</a:t>
            </a:r>
            <a:endParaRPr/>
          </a:p>
          <a:p>
            <a:pPr indent="-285750" lvl="3" marL="16573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Too many, and you won’t be able to get decoupling caps close to the requisite vias</a:t>
            </a:r>
            <a:endParaRPr b="0" i="0" sz="1400" u="none" cap="none" strike="noStrike">
              <a:solidFill>
                <a:schemeClr val="dk1"/>
              </a:solidFill>
              <a:latin typeface="Calibri"/>
              <a:ea typeface="Calibri"/>
              <a:cs typeface="Calibri"/>
              <a:sym typeface="Calibri"/>
            </a:endParaRPr>
          </a:p>
          <a:p>
            <a:pPr indent="-285750" lvl="3" marL="16573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Lots of power domains require lots of layers in the board stackup (need GND planes between each for decoupling)</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What bump-out pattern?</a:t>
            </a:r>
            <a:endParaRPr/>
          </a:p>
          <a:p>
            <a:pPr indent="-285750" lvl="3" marL="16573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Full grid array of bumps, leaving no empty rows nor columns, might prevent accessing interior signals</a:t>
            </a:r>
            <a:endParaRPr/>
          </a:p>
          <a:p>
            <a:pPr indent="-285750" lvl="3" marL="16573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Leaving empty rows/columns might allow getting decoupling caps on the board backside closer to the requisite vias</a:t>
            </a:r>
            <a:endParaRPr b="0" i="0" sz="1400" u="none" cap="none" strike="noStrike">
              <a:solidFill>
                <a:schemeClr val="dk1"/>
              </a:solidFill>
              <a:latin typeface="Calibri"/>
              <a:ea typeface="Calibri"/>
              <a:cs typeface="Calibri"/>
              <a:sym typeface="Calibri"/>
            </a:endParaRPr>
          </a:p>
          <a:p>
            <a:pPr indent="-285750" lvl="3" marL="16573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 Can you gang same-net power bumps together in 2x2 arrays?  </a:t>
            </a:r>
            <a:endParaRPr/>
          </a:p>
          <a:p>
            <a:pPr indent="-285750" lvl="4" marL="21145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Might allow for “vias-between-2x2-quartets of pads”</a:t>
            </a:r>
            <a:endParaRPr/>
          </a:p>
          <a:p>
            <a:pPr indent="-285750" lvl="3" marL="16573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Can you put all signals on the periphery only?</a:t>
            </a:r>
            <a:endParaRPr/>
          </a:p>
          <a:p>
            <a:pPr indent="-285750" lvl="4" marL="21145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Allows for easier fanout and top-side microstrip access</a:t>
            </a:r>
            <a:endParaRPr/>
          </a:p>
          <a:p>
            <a:pPr indent="-285750" lvl="3" marL="16573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Check with the die foundry on constraints for bumps (e.g. composition of bump material, pitch, diameter, empty positions, etc.)</a:t>
            </a:r>
            <a:endParaRPr/>
          </a:p>
          <a:p>
            <a:pPr indent="-196850" lvl="3" marL="1657350" marR="0" rtl="0" algn="l">
              <a:spcBef>
                <a:spcPts val="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Do you plan to have your die packaged (i.e. by Intel, Kyocera, etc.)?</a:t>
            </a:r>
            <a:endParaRPr/>
          </a:p>
          <a:p>
            <a:pPr indent="-196850" lvl="1" marL="742950" marR="0" rtl="0" algn="l">
              <a:spcBef>
                <a:spcPts val="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Will you need to wirebond and/or probe your die on the Cascade Microtech probe station in the lab?</a:t>
            </a:r>
            <a:endParaRPr/>
          </a:p>
          <a:p>
            <a:pPr indent="-196850" lvl="3" marL="1657350" marR="0" rtl="0" algn="l">
              <a:spcBef>
                <a:spcPts val="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a:p>
            <a:pPr indent="-196850" lvl="2" marL="1200150" marR="0" rtl="0" algn="l">
              <a:spcBef>
                <a:spcPts val="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3" name="Google Shape;343;p32"/>
          <p:cNvSpPr txBox="1"/>
          <p:nvPr/>
        </p:nvSpPr>
        <p:spPr>
          <a:xfrm>
            <a:off x="1461795" y="2258846"/>
            <a:ext cx="1073020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u="sng">
                <a:solidFill>
                  <a:schemeClr val="dk1"/>
                </a:solidFill>
                <a:latin typeface="Calibri"/>
                <a:ea typeface="Calibri"/>
                <a:cs typeface="Calibri"/>
                <a:sym typeface="Calibri"/>
                <a:hlinkClick r:id="rId3">
                  <a:extLst>
                    <a:ext uri="{A12FA001-AC4F-418D-AE19-62706E023703}">
                      <ahyp:hlinkClr val="tx"/>
                    </a:ext>
                  </a:extLst>
                </a:hlinkClick>
              </a:rPr>
              <a:t>https://www.formfactor.com/download/infinity-probe-mechanical-layout-rules/?wpdmdl=1850&amp;refresh=5cd3297fd6bd71557342591</a:t>
            </a:r>
            <a:endParaRPr sz="1400">
              <a:solidFill>
                <a:schemeClr val="dk1"/>
              </a:solidFill>
              <a:latin typeface="Calibri"/>
              <a:ea typeface="Calibri"/>
              <a:cs typeface="Calibri"/>
              <a:sym typeface="Calibri"/>
            </a:endParaRPr>
          </a:p>
        </p:txBody>
      </p:sp>
      <p:pic>
        <p:nvPicPr>
          <p:cNvPr id="344" name="Google Shape;344;p32"/>
          <p:cNvPicPr preferRelativeResize="0"/>
          <p:nvPr/>
        </p:nvPicPr>
        <p:blipFill rotWithShape="1">
          <a:blip r:embed="rId4">
            <a:alphaModFix/>
          </a:blip>
          <a:srcRect b="0" l="0" r="0" t="0"/>
          <a:stretch/>
        </p:blipFill>
        <p:spPr>
          <a:xfrm>
            <a:off x="1670179" y="4851790"/>
            <a:ext cx="5629275" cy="1314450"/>
          </a:xfrm>
          <a:prstGeom prst="rect">
            <a:avLst/>
          </a:prstGeom>
          <a:noFill/>
          <a:ln>
            <a:noFill/>
          </a:ln>
        </p:spPr>
      </p:pic>
      <p:sp>
        <p:nvSpPr>
          <p:cNvPr id="345" name="Google Shape;345;p32"/>
          <p:cNvSpPr txBox="1"/>
          <p:nvPr/>
        </p:nvSpPr>
        <p:spPr>
          <a:xfrm>
            <a:off x="2415074" y="438539"/>
            <a:ext cx="7361853"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200">
                <a:solidFill>
                  <a:schemeClr val="dk1"/>
                </a:solidFill>
                <a:latin typeface="Calibri"/>
                <a:ea typeface="Calibri"/>
                <a:cs typeface="Calibri"/>
                <a:sym typeface="Calibri"/>
              </a:rPr>
              <a:t>Things to Consider Before Tape-out of the Die (cont’d)</a:t>
            </a:r>
            <a:endParaRPr/>
          </a:p>
        </p:txBody>
      </p:sp>
      <p:sp>
        <p:nvSpPr>
          <p:cNvPr id="346" name="Google Shape;346;p32"/>
          <p:cNvSpPr txBox="1"/>
          <p:nvPr/>
        </p:nvSpPr>
        <p:spPr>
          <a:xfrm>
            <a:off x="410547" y="1240971"/>
            <a:ext cx="11075437" cy="33239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If you plan on probing your die with BWRC’s probe station:</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Check which probes are available (most are either 100 </a:t>
            </a:r>
            <a:r>
              <a:rPr b="0" i="0" lang="en-US" sz="1400" u="none" cap="none" strike="noStrike">
                <a:solidFill>
                  <a:schemeClr val="dk1"/>
                </a:solidFill>
                <a:latin typeface="Noto Sans Symbols"/>
                <a:ea typeface="Noto Sans Symbols"/>
                <a:cs typeface="Noto Sans Symbols"/>
                <a:sym typeface="Noto Sans Symbols"/>
              </a:rPr>
              <a:t>μ</a:t>
            </a:r>
            <a:r>
              <a:rPr b="0" i="0" lang="en-US" sz="1400" u="none" cap="none" strike="noStrike">
                <a:solidFill>
                  <a:schemeClr val="dk1"/>
                </a:solidFill>
                <a:latin typeface="Calibri"/>
                <a:ea typeface="Calibri"/>
                <a:cs typeface="Calibri"/>
                <a:sym typeface="Calibri"/>
              </a:rPr>
              <a:t>m or 150 m pitch)</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If you need to order a probe, order early (they can have extended lead times)</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Read this app note on pads for probing (from Cascade Microtech, recently bought by Form Factor)</a:t>
            </a:r>
            <a:endParaRPr/>
          </a:p>
          <a:p>
            <a:pPr indent="-196850" lvl="1" marL="742950" marR="0" rtl="0" algn="l">
              <a:spcBef>
                <a:spcPts val="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a:p>
            <a:pPr indent="-196850" lvl="1" marL="742950" marR="0" rtl="0" algn="l">
              <a:spcBef>
                <a:spcPts val="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a:p>
            <a:pPr indent="-196850" lvl="1" marL="742950" marR="0" rtl="0" algn="l">
              <a:spcBef>
                <a:spcPts val="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Note that the probe end itself is wider than the pads on your die which you will be probing</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Design your die to leave enough space from nearby bond pads, such that your probe can touch down and fit</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Typically, dies to be probed will also have pads which need to be wirebonded (to bring in power, etc.)</a:t>
            </a:r>
            <a:endParaRPr/>
          </a:p>
          <a:p>
            <a:pPr indent="-285750" lvl="3" marL="16573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Wirebond pads on the die and wirebond pads on the board need to be large enough to accept the wirebond</a:t>
            </a:r>
            <a:endParaRPr b="0" i="0" sz="1400" u="none" cap="none" strike="noStrike">
              <a:solidFill>
                <a:schemeClr val="dk1"/>
              </a:solidFill>
              <a:latin typeface="Calibri"/>
              <a:ea typeface="Calibri"/>
              <a:cs typeface="Calibri"/>
              <a:sym typeface="Calibri"/>
            </a:endParaRPr>
          </a:p>
          <a:p>
            <a:pPr indent="-285750" lvl="3" marL="16573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Contact your wirebond house (e.g. Quik-Pak, Nexlogic, etc.) about required board surface finish</a:t>
            </a:r>
            <a:endParaRPr/>
          </a:p>
          <a:p>
            <a:pPr indent="-285750" lvl="4" marL="21145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A board house can put soft-bondable gold on your board’s pads which require wirebonding</a:t>
            </a:r>
            <a:endParaRPr b="0" i="0" sz="1400" u="none" cap="none" strike="noStrike">
              <a:solidFill>
                <a:schemeClr val="dk1"/>
              </a:solidFill>
              <a:latin typeface="Calibri"/>
              <a:ea typeface="Calibri"/>
              <a:cs typeface="Calibri"/>
              <a:sym typeface="Calibri"/>
            </a:endParaRPr>
          </a:p>
          <a:p>
            <a:pPr indent="-285750" lvl="4" marL="21145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 and cheaper (thinner) gold on the rest of your board</a:t>
            </a:r>
            <a:endParaRPr/>
          </a:p>
          <a:p>
            <a:pPr indent="-196850" lvl="3" marL="1657350" marR="0" rtl="0" algn="l">
              <a:spcBef>
                <a:spcPts val="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47" name="Google Shape;347;p32"/>
          <p:cNvSpPr txBox="1"/>
          <p:nvPr/>
        </p:nvSpPr>
        <p:spPr>
          <a:xfrm>
            <a:off x="410547" y="4544013"/>
            <a:ext cx="586895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Lorenzo Iotti has created some footprints for pad probing:</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3" name="Google Shape;353;p33"/>
          <p:cNvSpPr txBox="1"/>
          <p:nvPr/>
        </p:nvSpPr>
        <p:spPr>
          <a:xfrm>
            <a:off x="2257647" y="1690577"/>
            <a:ext cx="7676707"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200">
                <a:solidFill>
                  <a:schemeClr val="dk1"/>
                </a:solidFill>
                <a:latin typeface="Calibri"/>
                <a:ea typeface="Calibri"/>
                <a:cs typeface="Calibri"/>
                <a:sym typeface="Calibri"/>
              </a:rPr>
              <a:t>Test Plans and Test Boards for Chips</a:t>
            </a:r>
            <a:endParaRPr/>
          </a:p>
        </p:txBody>
      </p:sp>
      <p:sp>
        <p:nvSpPr>
          <p:cNvPr id="354" name="Google Shape;354;p33"/>
          <p:cNvSpPr txBox="1"/>
          <p:nvPr/>
        </p:nvSpPr>
        <p:spPr>
          <a:xfrm>
            <a:off x="2108792" y="2540455"/>
            <a:ext cx="8555664" cy="313932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Motivation &amp; overview</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Info regarding vendors and assembly choices/considerations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Form to be filled out by Chief Shepherd:</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Package-attach and assembly requirements for test board to be fabricated</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Test plan</a:t>
            </a:r>
            <a:endParaRPr/>
          </a:p>
          <a:p>
            <a:pPr indent="-285750" lvl="2" marL="12001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Tests of die-attach after each subsequent fab/assembly house step</a:t>
            </a:r>
            <a:endParaRPr/>
          </a:p>
          <a:p>
            <a:pPr indent="-285750" lvl="2" marL="12001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Tests of functionality after assembly</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Appendix A:  Docs/materials to send to vendors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Appendix B:  Considerations for before tape-out</a:t>
            </a:r>
            <a:endParaRPr/>
          </a:p>
          <a:p>
            <a:pPr indent="-285750" lvl="0" marL="285750" marR="0" rtl="0" algn="l">
              <a:spcBef>
                <a:spcPts val="0"/>
              </a:spcBef>
              <a:spcAft>
                <a:spcPts val="0"/>
              </a:spcAft>
              <a:buClr>
                <a:srgbClr val="FF0000"/>
              </a:buClr>
              <a:buSzPts val="1800"/>
              <a:buFont typeface="Arial"/>
              <a:buChar char="•"/>
            </a:pPr>
            <a:r>
              <a:rPr lang="en-US" sz="1800">
                <a:solidFill>
                  <a:srgbClr val="FF0000"/>
                </a:solidFill>
                <a:latin typeface="Calibri"/>
                <a:ea typeface="Calibri"/>
                <a:cs typeface="Calibri"/>
                <a:sym typeface="Calibri"/>
              </a:rPr>
              <a:t>Appendix C:  Terms related to packages, footprints &amp; die-on-board assembly</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0" name="Google Shape;360;p34"/>
          <p:cNvSpPr txBox="1"/>
          <p:nvPr/>
        </p:nvSpPr>
        <p:spPr>
          <a:xfrm>
            <a:off x="2415074" y="438539"/>
            <a:ext cx="7361853"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200">
                <a:solidFill>
                  <a:schemeClr val="dk1"/>
                </a:solidFill>
                <a:latin typeface="Calibri"/>
                <a:ea typeface="Calibri"/>
                <a:cs typeface="Calibri"/>
                <a:sym typeface="Calibri"/>
              </a:rPr>
              <a:t>Appendix C:  Packages and Die-on-Board Explained</a:t>
            </a:r>
            <a:endParaRPr/>
          </a:p>
        </p:txBody>
      </p:sp>
      <p:sp>
        <p:nvSpPr>
          <p:cNvPr id="361" name="Google Shape;361;p34"/>
          <p:cNvSpPr txBox="1"/>
          <p:nvPr/>
        </p:nvSpPr>
        <p:spPr>
          <a:xfrm>
            <a:off x="206477" y="1297858"/>
            <a:ext cx="11547988"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There is a lot of lingo involved when a chip designer needs to communicate to a board designer.  This appendix defines the terms used in this Test Plan Form.  </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What do we mean by package?  interposer?  flip-chip?  die-on-board?  chip-on-board?  bump?  ball?  pad?  footprint?</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I use the word "ball" to refer to big solder balls that are put onto BGA packages, while I use the word "bump" to refer to the tiny solder bumps on your die when you receive your die from the foundry.  A BGA package (ball grid array package) looks like this: </a:t>
            </a:r>
            <a:endParaRPr/>
          </a:p>
        </p:txBody>
      </p:sp>
      <p:pic>
        <p:nvPicPr>
          <p:cNvPr id="362" name="Google Shape;362;p34"/>
          <p:cNvPicPr preferRelativeResize="0"/>
          <p:nvPr/>
        </p:nvPicPr>
        <p:blipFill rotWithShape="1">
          <a:blip r:embed="rId3">
            <a:alphaModFix/>
          </a:blip>
          <a:srcRect b="0" l="0" r="0" t="0"/>
          <a:stretch/>
        </p:blipFill>
        <p:spPr>
          <a:xfrm>
            <a:off x="3804777" y="3770314"/>
            <a:ext cx="3894558" cy="258603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68" name="Google Shape;368;p35"/>
          <p:cNvPicPr preferRelativeResize="0"/>
          <p:nvPr/>
        </p:nvPicPr>
        <p:blipFill rotWithShape="1">
          <a:blip r:embed="rId3">
            <a:alphaModFix/>
          </a:blip>
          <a:srcRect b="0" l="0" r="0" t="0"/>
          <a:stretch/>
        </p:blipFill>
        <p:spPr>
          <a:xfrm>
            <a:off x="293603" y="1504335"/>
            <a:ext cx="5800758" cy="4350569"/>
          </a:xfrm>
          <a:prstGeom prst="rect">
            <a:avLst/>
          </a:prstGeom>
          <a:noFill/>
          <a:ln>
            <a:noFill/>
          </a:ln>
        </p:spPr>
      </p:pic>
      <p:pic>
        <p:nvPicPr>
          <p:cNvPr id="369" name="Google Shape;369;p35"/>
          <p:cNvPicPr preferRelativeResize="0"/>
          <p:nvPr/>
        </p:nvPicPr>
        <p:blipFill rotWithShape="1">
          <a:blip r:embed="rId4">
            <a:alphaModFix/>
          </a:blip>
          <a:srcRect b="0" l="0" r="0" t="0"/>
          <a:stretch/>
        </p:blipFill>
        <p:spPr>
          <a:xfrm>
            <a:off x="6300838" y="5076275"/>
            <a:ext cx="5463502" cy="1294819"/>
          </a:xfrm>
          <a:prstGeom prst="rect">
            <a:avLst/>
          </a:prstGeom>
          <a:noFill/>
          <a:ln>
            <a:noFill/>
          </a:ln>
        </p:spPr>
      </p:pic>
      <p:sp>
        <p:nvSpPr>
          <p:cNvPr id="370" name="Google Shape;370;p35"/>
          <p:cNvSpPr txBox="1"/>
          <p:nvPr/>
        </p:nvSpPr>
        <p:spPr>
          <a:xfrm>
            <a:off x="604684" y="415290"/>
            <a:ext cx="10749116"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Of course, BGAs are just one type of package.  In this document, when I use the word “package” I’m thinking of all the different types of packages of commercially available chips.  For example, there are a number of different packages shown in this photo of one slice of the Discrete Hydra 1.0 basestation:</a:t>
            </a:r>
            <a:endParaRPr/>
          </a:p>
        </p:txBody>
      </p:sp>
      <p:sp>
        <p:nvSpPr>
          <p:cNvPr id="371" name="Google Shape;371;p35"/>
          <p:cNvSpPr txBox="1"/>
          <p:nvPr/>
        </p:nvSpPr>
        <p:spPr>
          <a:xfrm>
            <a:off x="6938318" y="4650514"/>
            <a:ext cx="4188542"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Discrete Hydra’s ADC board</a:t>
            </a:r>
            <a:endParaRPr/>
          </a:p>
        </p:txBody>
      </p:sp>
      <p:cxnSp>
        <p:nvCxnSpPr>
          <p:cNvPr id="372" name="Google Shape;372;p35"/>
          <p:cNvCxnSpPr/>
          <p:nvPr/>
        </p:nvCxnSpPr>
        <p:spPr>
          <a:xfrm rot="10800000">
            <a:off x="2757948" y="5161935"/>
            <a:ext cx="3542890" cy="811162"/>
          </a:xfrm>
          <a:prstGeom prst="straightConnector1">
            <a:avLst/>
          </a:prstGeom>
          <a:noFill/>
          <a:ln cap="flat" cmpd="sng" w="57150">
            <a:solidFill>
              <a:srgbClr val="FF0000"/>
            </a:solidFill>
            <a:prstDash val="solid"/>
            <a:miter lim="800000"/>
            <a:headEnd len="sm" w="sm" type="none"/>
            <a:tailEnd len="med" w="med" type="triangl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78" name="Google Shape;378;p36"/>
          <p:cNvPicPr preferRelativeResize="0"/>
          <p:nvPr/>
        </p:nvPicPr>
        <p:blipFill rotWithShape="1">
          <a:blip r:embed="rId3">
            <a:alphaModFix/>
          </a:blip>
          <a:srcRect b="0" l="0" r="0" t="0"/>
          <a:stretch/>
        </p:blipFill>
        <p:spPr>
          <a:xfrm>
            <a:off x="3621702" y="2851919"/>
            <a:ext cx="3839752" cy="3504431"/>
          </a:xfrm>
          <a:prstGeom prst="rect">
            <a:avLst/>
          </a:prstGeom>
          <a:noFill/>
          <a:ln>
            <a:noFill/>
          </a:ln>
        </p:spPr>
      </p:pic>
      <p:sp>
        <p:nvSpPr>
          <p:cNvPr id="379" name="Google Shape;379;p36"/>
          <p:cNvSpPr txBox="1"/>
          <p:nvPr/>
        </p:nvSpPr>
        <p:spPr>
          <a:xfrm>
            <a:off x="176981" y="280219"/>
            <a:ext cx="11680722"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Less commonly, you can by a “wafer-level-packaged chip” such as this part.  For instance TI and Maxim have a number of chips which they sell in this sort of “package” (which is really un-packaged … i.e. no package at all).  TI has a line of “tiny logic” in this form factor, and both companies sell small LDOs and switching regulators like this.  This is just a silicon die with solder balls attached directly to a redistribution layer.  Parts such as these typically come with a ball pitch of 0.4mm or 0.5mm … but never smaller than 0.4mm.  Usually, these types of parts have only a few balls.  The advantage of such an unpackaged chip is that it’s cheap and it saves space.  </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At BWRC, we wish to do something similar for the purpose of testing our custom dies.  Mainly, it would be nice to not have to go through the expense and delay of getting a chip packaged by a packaging house such as Kyocera, etc.  But before we get into some of the “die-on-board” attempts we’ve been doing at BWRC recently, let’s go back to wirebonding and BGAs.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85" name="Google Shape;385;p37"/>
          <p:cNvPicPr preferRelativeResize="0"/>
          <p:nvPr/>
        </p:nvPicPr>
        <p:blipFill rotWithShape="1">
          <a:blip r:embed="rId3">
            <a:alphaModFix/>
          </a:blip>
          <a:srcRect b="0" l="0" r="0" t="0"/>
          <a:stretch/>
        </p:blipFill>
        <p:spPr>
          <a:xfrm>
            <a:off x="375638" y="1455809"/>
            <a:ext cx="5181510" cy="2577736"/>
          </a:xfrm>
          <a:prstGeom prst="rect">
            <a:avLst/>
          </a:prstGeom>
          <a:noFill/>
          <a:ln>
            <a:noFill/>
          </a:ln>
        </p:spPr>
      </p:pic>
      <p:pic>
        <p:nvPicPr>
          <p:cNvPr id="386" name="Google Shape;386;p37"/>
          <p:cNvPicPr preferRelativeResize="0"/>
          <p:nvPr/>
        </p:nvPicPr>
        <p:blipFill rotWithShape="1">
          <a:blip r:embed="rId4">
            <a:alphaModFix/>
          </a:blip>
          <a:srcRect b="0" l="0" r="0" t="0"/>
          <a:stretch/>
        </p:blipFill>
        <p:spPr>
          <a:xfrm>
            <a:off x="5936226" y="1587068"/>
            <a:ext cx="5051322" cy="4900002"/>
          </a:xfrm>
          <a:prstGeom prst="rect">
            <a:avLst/>
          </a:prstGeom>
          <a:noFill/>
          <a:ln>
            <a:noFill/>
          </a:ln>
        </p:spPr>
      </p:pic>
      <p:sp>
        <p:nvSpPr>
          <p:cNvPr id="387" name="Google Shape;387;p37"/>
          <p:cNvSpPr txBox="1"/>
          <p:nvPr/>
        </p:nvSpPr>
        <p:spPr>
          <a:xfrm>
            <a:off x="103239" y="162232"/>
            <a:ext cx="1166597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 number of BWRC projects have used wirebonded die.  For instance, on this frontend receiver board for Discrete Hydra 1.0, there are 4 GaAs chips (LNA/downconverters) which are wirebonded directly to a printed circuit board (this could be called chip-on-board).</a:t>
            </a:r>
            <a:endParaRPr/>
          </a:p>
        </p:txBody>
      </p:sp>
      <p:sp>
        <p:nvSpPr>
          <p:cNvPr id="388" name="Google Shape;388;p37"/>
          <p:cNvSpPr txBox="1"/>
          <p:nvPr/>
        </p:nvSpPr>
        <p:spPr>
          <a:xfrm>
            <a:off x="527948" y="1148032"/>
            <a:ext cx="502920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Discrete Hydra 1.0 receiver board back side with packaged parts:</a:t>
            </a:r>
            <a:endParaRPr/>
          </a:p>
        </p:txBody>
      </p:sp>
      <p:sp>
        <p:nvSpPr>
          <p:cNvPr id="389" name="Google Shape;389;p37"/>
          <p:cNvSpPr txBox="1"/>
          <p:nvPr/>
        </p:nvSpPr>
        <p:spPr>
          <a:xfrm>
            <a:off x="5936226" y="848404"/>
            <a:ext cx="5051322"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The board’s top side has laser-etch cavities that these die get glued into (which makes the wirebonds as flat and short as possible for least inductance):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95" name="Google Shape;395;p38"/>
          <p:cNvPicPr preferRelativeResize="0"/>
          <p:nvPr/>
        </p:nvPicPr>
        <p:blipFill rotWithShape="1">
          <a:blip r:embed="rId3">
            <a:alphaModFix/>
          </a:blip>
          <a:srcRect b="0" l="0" r="0" t="0"/>
          <a:stretch/>
        </p:blipFill>
        <p:spPr>
          <a:xfrm>
            <a:off x="836332" y="1490102"/>
            <a:ext cx="3246474" cy="4641952"/>
          </a:xfrm>
          <a:prstGeom prst="rect">
            <a:avLst/>
          </a:prstGeom>
          <a:noFill/>
          <a:ln>
            <a:noFill/>
          </a:ln>
        </p:spPr>
      </p:pic>
      <p:pic>
        <p:nvPicPr>
          <p:cNvPr id="396" name="Google Shape;396;p38"/>
          <p:cNvPicPr preferRelativeResize="0"/>
          <p:nvPr/>
        </p:nvPicPr>
        <p:blipFill rotWithShape="1">
          <a:blip r:embed="rId4">
            <a:alphaModFix/>
          </a:blip>
          <a:srcRect b="0" l="0" r="0" t="0"/>
          <a:stretch/>
        </p:blipFill>
        <p:spPr>
          <a:xfrm>
            <a:off x="6331005" y="1490102"/>
            <a:ext cx="4559189" cy="4463942"/>
          </a:xfrm>
          <a:prstGeom prst="rect">
            <a:avLst/>
          </a:prstGeom>
          <a:noFill/>
          <a:ln>
            <a:noFill/>
          </a:ln>
        </p:spPr>
      </p:pic>
      <p:sp>
        <p:nvSpPr>
          <p:cNvPr id="397" name="Google Shape;397;p38"/>
          <p:cNvSpPr txBox="1"/>
          <p:nvPr/>
        </p:nvSpPr>
        <p:spPr>
          <a:xfrm>
            <a:off x="132735" y="176981"/>
            <a:ext cx="1194619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Another example is this BROOM (Berkeley Resilient Out of Order Machine) die, also wirebonded directly to a printed circuit board:</a:t>
            </a:r>
            <a:endParaRPr/>
          </a:p>
        </p:txBody>
      </p:sp>
      <p:sp>
        <p:nvSpPr>
          <p:cNvPr id="398" name="Google Shape;398;p38"/>
          <p:cNvSpPr txBox="1"/>
          <p:nvPr/>
        </p:nvSpPr>
        <p:spPr>
          <a:xfrm>
            <a:off x="1312606" y="1120877"/>
            <a:ext cx="2344994"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Die photo</a:t>
            </a:r>
            <a:endParaRPr/>
          </a:p>
        </p:txBody>
      </p:sp>
      <p:cxnSp>
        <p:nvCxnSpPr>
          <p:cNvPr id="399" name="Google Shape;399;p38"/>
          <p:cNvCxnSpPr/>
          <p:nvPr/>
        </p:nvCxnSpPr>
        <p:spPr>
          <a:xfrm>
            <a:off x="3819832" y="3333135"/>
            <a:ext cx="4395020" cy="388938"/>
          </a:xfrm>
          <a:prstGeom prst="straightConnector1">
            <a:avLst/>
          </a:prstGeom>
          <a:noFill/>
          <a:ln cap="flat" cmpd="sng" w="57150">
            <a:solidFill>
              <a:srgbClr val="FF0000"/>
            </a:solidFill>
            <a:prstDash val="solid"/>
            <a:miter lim="800000"/>
            <a:headEnd len="sm" w="sm" type="none"/>
            <a:tailEnd len="med" w="med" type="triangle"/>
          </a:ln>
        </p:spPr>
      </p:cxnSp>
      <p:sp>
        <p:nvSpPr>
          <p:cNvPr id="400" name="Google Shape;400;p38"/>
          <p:cNvSpPr txBox="1"/>
          <p:nvPr/>
        </p:nvSpPr>
        <p:spPr>
          <a:xfrm>
            <a:off x="6331005" y="751545"/>
            <a:ext cx="4391072"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Glop-top (a type of epoxy) was poured over these wires after this wirebonding step to protect the fragile wirebonds from damage.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06" name="Google Shape;406;p39"/>
          <p:cNvPicPr preferRelativeResize="0"/>
          <p:nvPr/>
        </p:nvPicPr>
        <p:blipFill rotWithShape="1">
          <a:blip r:embed="rId3">
            <a:alphaModFix/>
          </a:blip>
          <a:srcRect b="0" l="0" r="0" t="0"/>
          <a:stretch/>
        </p:blipFill>
        <p:spPr>
          <a:xfrm rot="5400000">
            <a:off x="3198774" y="846527"/>
            <a:ext cx="5189481" cy="6012729"/>
          </a:xfrm>
          <a:prstGeom prst="rect">
            <a:avLst/>
          </a:prstGeom>
          <a:noFill/>
          <a:ln>
            <a:noFill/>
          </a:ln>
        </p:spPr>
      </p:pic>
      <p:sp>
        <p:nvSpPr>
          <p:cNvPr id="407" name="Google Shape;407;p39"/>
          <p:cNvSpPr txBox="1"/>
          <p:nvPr/>
        </p:nvSpPr>
        <p:spPr>
          <a:xfrm>
            <a:off x="0" y="75063"/>
            <a:ext cx="1219200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This white printed circuit board holds a glop-top die (Hurricane1) which was wirebonded similarly to the BROOM chip:</a:t>
            </a:r>
            <a:endParaRPr/>
          </a:p>
        </p:txBody>
      </p:sp>
      <p:cxnSp>
        <p:nvCxnSpPr>
          <p:cNvPr id="408" name="Google Shape;408;p39"/>
          <p:cNvCxnSpPr/>
          <p:nvPr/>
        </p:nvCxnSpPr>
        <p:spPr>
          <a:xfrm>
            <a:off x="5678129" y="444395"/>
            <a:ext cx="147484" cy="2446289"/>
          </a:xfrm>
          <a:prstGeom prst="straightConnector1">
            <a:avLst/>
          </a:prstGeom>
          <a:noFill/>
          <a:ln cap="flat" cmpd="sng" w="57150">
            <a:solidFill>
              <a:srgbClr val="FF0000"/>
            </a:solidFill>
            <a:prstDash val="solid"/>
            <a:miter lim="800000"/>
            <a:headEnd len="sm" w="sm"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4"/>
          <p:cNvSpPr txBox="1"/>
          <p:nvPr/>
        </p:nvSpPr>
        <p:spPr>
          <a:xfrm>
            <a:off x="956930" y="672838"/>
            <a:ext cx="10706985" cy="600164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Responsibilities</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600"/>
              <a:buFont typeface="Calibri"/>
              <a:buAutoNum type="arabicParenR" startAt="3"/>
            </a:pPr>
            <a:r>
              <a:rPr lang="en-US" sz="1600">
                <a:solidFill>
                  <a:schemeClr val="dk1"/>
                </a:solidFill>
                <a:latin typeface="Calibri"/>
                <a:ea typeface="Calibri"/>
                <a:cs typeface="Calibri"/>
                <a:sym typeface="Calibri"/>
              </a:rPr>
              <a:t>Supreme Guru</a:t>
            </a:r>
            <a:endParaRPr/>
          </a:p>
          <a:p>
            <a:pPr indent="-285750" lvl="2"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Communicates with the Chief Shepherd</a:t>
            </a:r>
            <a:endParaRPr b="0" i="0" sz="1600" u="none" cap="none" strike="noStrike">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Maintenance of Part Sync components database (BWRC.mdb) to ensure naming conventions and correctness</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Maintenance of Altium schematic, footprint and pad/via libraries (BWRC.PcbLib, BWRC.SchLib, BWRC.PvLib) to ensure consistency</a:t>
            </a:r>
            <a:endParaRPr b="0" i="0" sz="1600" u="none" cap="none" strike="noStrike">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Guidance to the Chief Shepherd regarding stack layups, board materials/plating, and shepherding a board thru vendors</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Designs the board stack layup (i.e. via communicating with the Board Fabrication House)</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Creates the PCB layout in Altium</a:t>
            </a:r>
            <a:endParaRPr b="0" i="0" sz="1400" u="none" cap="none" strike="noStrike">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Creates Gerbers and package models for checking packages to footprints in BOM Builder</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Creates Assembly BOM (BOM = Bill of Materials) for number of boards to be stuffed for use by assembly house</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Create Purchasing BOM for components for number of boards to be stuffed, for Chief Shepherd’s purchasing task</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Creates Smart PDF for use by assembly house</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Checks ODB output files in Viewmate Deluxe and in EMS Magician</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Creates ODB output design files and documentation files which Chief Shepherd sends to each vendor for requests for quotes</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Board fabrication house files</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Die attach house files</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Pastemask stencil house files</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Board assembly house files</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Creates pptx documentation and instruction files in Precise English for Chief Shepherd to send to each fab/assembly vendor</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Designs mechanical fixtures for test setups in Solidworks.  </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Orders materials, and interfaces with machinist (Ivan Hobson Machining, Rockridge)</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Delivers stock material to machinist and picks up finished machined parts</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Verifies that the Chief Shepherd has undertaken a Test Plan Review with First Mate and at least 2 student reviewers</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Quality control on the entire process to catch design/assembly mistakes</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Oversees Chief Shepherd’s communications with vendors and endeavors to catch mistakes in Human Communication</a:t>
            </a:r>
            <a:endParaRPr/>
          </a:p>
          <a:p>
            <a:pPr indent="0" lvl="1" marL="45720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110" name="Google Shape;110;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14" name="Google Shape;414;p40"/>
          <p:cNvPicPr preferRelativeResize="0"/>
          <p:nvPr/>
        </p:nvPicPr>
        <p:blipFill rotWithShape="1">
          <a:blip r:embed="rId3">
            <a:alphaModFix/>
          </a:blip>
          <a:srcRect b="0" l="0" r="0" t="0"/>
          <a:stretch/>
        </p:blipFill>
        <p:spPr>
          <a:xfrm rot="5400000">
            <a:off x="2611986" y="2027480"/>
            <a:ext cx="5330240" cy="3327502"/>
          </a:xfrm>
          <a:prstGeom prst="rect">
            <a:avLst/>
          </a:prstGeom>
          <a:noFill/>
          <a:ln>
            <a:noFill/>
          </a:ln>
        </p:spPr>
      </p:pic>
      <p:sp>
        <p:nvSpPr>
          <p:cNvPr id="415" name="Google Shape;415;p40"/>
          <p:cNvSpPr txBox="1"/>
          <p:nvPr/>
        </p:nvSpPr>
        <p:spPr>
          <a:xfrm>
            <a:off x="157057" y="282210"/>
            <a:ext cx="1138989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Other BWRC chips were packaged by a packaging house after the foundry run.  For instance, this CRAFT2 chip was put in this BGA package after a TSMC run.  The test board was designed at BWRC and the package was assembled onto the test board by our local assembly house, Digicom:</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pic>
        <p:nvPicPr>
          <p:cNvPr id="420" name="Google Shape;420;p41"/>
          <p:cNvPicPr preferRelativeResize="0"/>
          <p:nvPr/>
        </p:nvPicPr>
        <p:blipFill rotWithShape="1">
          <a:blip r:embed="rId3">
            <a:alphaModFix/>
          </a:blip>
          <a:srcRect b="0" l="0" r="0" t="0"/>
          <a:stretch/>
        </p:blipFill>
        <p:spPr>
          <a:xfrm>
            <a:off x="1276456" y="1701505"/>
            <a:ext cx="2327981" cy="1545809"/>
          </a:xfrm>
          <a:prstGeom prst="rect">
            <a:avLst/>
          </a:prstGeom>
          <a:noFill/>
          <a:ln>
            <a:noFill/>
          </a:ln>
        </p:spPr>
      </p:pic>
      <p:pic>
        <p:nvPicPr>
          <p:cNvPr id="421" name="Google Shape;421;p41"/>
          <p:cNvPicPr preferRelativeResize="0"/>
          <p:nvPr/>
        </p:nvPicPr>
        <p:blipFill rotWithShape="1">
          <a:blip r:embed="rId4">
            <a:alphaModFix/>
          </a:blip>
          <a:srcRect b="0" l="0" r="0" t="0"/>
          <a:stretch/>
        </p:blipFill>
        <p:spPr>
          <a:xfrm>
            <a:off x="1659209" y="3247314"/>
            <a:ext cx="8420455" cy="3312750"/>
          </a:xfrm>
          <a:prstGeom prst="rect">
            <a:avLst/>
          </a:prstGeom>
          <a:noFill/>
          <a:ln>
            <a:noFill/>
          </a:ln>
        </p:spPr>
      </p:pic>
      <p:pic>
        <p:nvPicPr>
          <p:cNvPr id="422" name="Google Shape;422;p41"/>
          <p:cNvPicPr preferRelativeResize="0"/>
          <p:nvPr/>
        </p:nvPicPr>
        <p:blipFill rotWithShape="1">
          <a:blip r:embed="rId5">
            <a:alphaModFix/>
          </a:blip>
          <a:srcRect b="0" l="0" r="0" t="0"/>
          <a:stretch/>
        </p:blipFill>
        <p:spPr>
          <a:xfrm>
            <a:off x="6016560" y="1541435"/>
            <a:ext cx="4700172" cy="1865948"/>
          </a:xfrm>
          <a:prstGeom prst="rect">
            <a:avLst/>
          </a:prstGeom>
          <a:noFill/>
          <a:ln>
            <a:noFill/>
          </a:ln>
        </p:spPr>
      </p:pic>
      <p:sp>
        <p:nvSpPr>
          <p:cNvPr id="423" name="Google Shape;423;p41"/>
          <p:cNvSpPr txBox="1"/>
          <p:nvPr/>
        </p:nvSpPr>
        <p:spPr>
          <a:xfrm>
            <a:off x="0" y="117987"/>
            <a:ext cx="12078928"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What does it mean to have a die “put into a BGA package”?  It can mean a number of different things.  Internal to the package, the die could have been wirebonded or it could have been “flip-chipped”.  Flip-chipped means that the die came out of the foundry with tiny bumps on a very tight pitch … and then an interposer (fine-pitch) board was fabricated and the die was flipped over and solder-attached to the interposer board.  Then underfill (a type of epoxy) was injected under the die.  And then a cap (or some molded glop-top, another type of expoxy) was used to cover the die.  And then big bumps on a large pitch (&gt; 0.4mm) were attached to the bottom side of the interposer board.  This BGA packaging is typically done overseas by specialty packaging houses (Keyocera, Amkor, etc.).  It can be fairly expensive and those packaging houses primarily do large volumes.  Intel, ST and other companies also might have in house BGA packaging.</a:t>
            </a:r>
            <a:endParaRPr/>
          </a:p>
        </p:txBody>
      </p:sp>
      <p:sp>
        <p:nvSpPr>
          <p:cNvPr id="424" name="Google Shape;424;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30" name="Google Shape;430;p42"/>
          <p:cNvPicPr preferRelativeResize="0"/>
          <p:nvPr/>
        </p:nvPicPr>
        <p:blipFill rotWithShape="1">
          <a:blip r:embed="rId3">
            <a:alphaModFix/>
          </a:blip>
          <a:srcRect b="0" l="0" r="0" t="0"/>
          <a:stretch/>
        </p:blipFill>
        <p:spPr>
          <a:xfrm>
            <a:off x="2757949" y="804224"/>
            <a:ext cx="5955890" cy="5917251"/>
          </a:xfrm>
          <a:prstGeom prst="rect">
            <a:avLst/>
          </a:prstGeom>
          <a:noFill/>
          <a:ln>
            <a:noFill/>
          </a:ln>
        </p:spPr>
      </p:pic>
      <p:sp>
        <p:nvSpPr>
          <p:cNvPr id="431" name="Google Shape;431;p42"/>
          <p:cNvSpPr txBox="1"/>
          <p:nvPr/>
        </p:nvSpPr>
        <p:spPr>
          <a:xfrm>
            <a:off x="0" y="0"/>
            <a:ext cx="12192000"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This slide and the next 3 slides show screenshots of layout for 4 layers of a 4-layer interposer board (created for the Hurricane2 die).  The layout tool is similar to a printed circuit board layout tool, but a fabrication house for these types of interposers can hold much tighter tolerances, line widths, hole sizes, etc. as compared to a conventional printed circuit board fabricator.  The square in the middle signifies where the die would be attached to this interposer:</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37" name="Google Shape;437;p43"/>
          <p:cNvPicPr preferRelativeResize="0"/>
          <p:nvPr/>
        </p:nvPicPr>
        <p:blipFill rotWithShape="1">
          <a:blip r:embed="rId3">
            <a:alphaModFix/>
          </a:blip>
          <a:srcRect b="0" l="0" r="0" t="0"/>
          <a:stretch/>
        </p:blipFill>
        <p:spPr>
          <a:xfrm>
            <a:off x="2628745" y="717089"/>
            <a:ext cx="5981855" cy="582182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43" name="Google Shape;443;p44"/>
          <p:cNvPicPr preferRelativeResize="0"/>
          <p:nvPr/>
        </p:nvPicPr>
        <p:blipFill rotWithShape="1">
          <a:blip r:embed="rId3">
            <a:alphaModFix/>
          </a:blip>
          <a:srcRect b="0" l="0" r="0" t="0"/>
          <a:stretch/>
        </p:blipFill>
        <p:spPr>
          <a:xfrm>
            <a:off x="2591606" y="658095"/>
            <a:ext cx="6018994" cy="588081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49" name="Google Shape;449;p45"/>
          <p:cNvPicPr preferRelativeResize="0"/>
          <p:nvPr/>
        </p:nvPicPr>
        <p:blipFill rotWithShape="1">
          <a:blip r:embed="rId3">
            <a:alphaModFix/>
          </a:blip>
          <a:srcRect b="0" l="0" r="0" t="0"/>
          <a:stretch/>
        </p:blipFill>
        <p:spPr>
          <a:xfrm>
            <a:off x="2589691" y="760604"/>
            <a:ext cx="6020909" cy="577830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pic>
        <p:nvPicPr>
          <p:cNvPr id="454" name="Google Shape;454;p46"/>
          <p:cNvPicPr preferRelativeResize="0"/>
          <p:nvPr/>
        </p:nvPicPr>
        <p:blipFill rotWithShape="1">
          <a:blip r:embed="rId3">
            <a:alphaModFix/>
          </a:blip>
          <a:srcRect b="0" l="0" r="0" t="0"/>
          <a:stretch/>
        </p:blipFill>
        <p:spPr>
          <a:xfrm>
            <a:off x="6137805" y="3200400"/>
            <a:ext cx="4636352" cy="3276600"/>
          </a:xfrm>
          <a:prstGeom prst="rect">
            <a:avLst/>
          </a:prstGeom>
          <a:noFill/>
          <a:ln>
            <a:noFill/>
          </a:ln>
        </p:spPr>
      </p:pic>
      <p:pic>
        <p:nvPicPr>
          <p:cNvPr id="455" name="Google Shape;455;p46"/>
          <p:cNvPicPr preferRelativeResize="0"/>
          <p:nvPr/>
        </p:nvPicPr>
        <p:blipFill rotWithShape="1">
          <a:blip r:embed="rId4">
            <a:alphaModFix/>
          </a:blip>
          <a:srcRect b="0" l="0" r="0" t="0"/>
          <a:stretch/>
        </p:blipFill>
        <p:spPr>
          <a:xfrm>
            <a:off x="5581100" y="921308"/>
            <a:ext cx="6125423" cy="2240229"/>
          </a:xfrm>
          <a:prstGeom prst="rect">
            <a:avLst/>
          </a:prstGeom>
          <a:noFill/>
          <a:ln>
            <a:noFill/>
          </a:ln>
        </p:spPr>
      </p:pic>
      <p:pic>
        <p:nvPicPr>
          <p:cNvPr id="456" name="Google Shape;456;p46"/>
          <p:cNvPicPr preferRelativeResize="0"/>
          <p:nvPr/>
        </p:nvPicPr>
        <p:blipFill rotWithShape="1">
          <a:blip r:embed="rId5">
            <a:alphaModFix/>
          </a:blip>
          <a:srcRect b="0" l="0" r="0" t="0"/>
          <a:stretch/>
        </p:blipFill>
        <p:spPr>
          <a:xfrm>
            <a:off x="119310" y="1419225"/>
            <a:ext cx="5559372" cy="5057775"/>
          </a:xfrm>
          <a:prstGeom prst="rect">
            <a:avLst/>
          </a:prstGeom>
          <a:noFill/>
          <a:ln>
            <a:noFill/>
          </a:ln>
        </p:spPr>
      </p:pic>
      <p:sp>
        <p:nvSpPr>
          <p:cNvPr id="457" name="Google Shape;457;p46"/>
          <p:cNvSpPr txBox="1"/>
          <p:nvPr/>
        </p:nvSpPr>
        <p:spPr>
          <a:xfrm>
            <a:off x="119310" y="0"/>
            <a:ext cx="12072690"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Here’s an example of a recent BWRC project:  the Hydra Head IC (16 75GHz receivers).  After the die came back from the foundry with its bumps, an interposer was designed for the Kyocera interposer specs.  Then the design was sent off to Kyocera for ~2-3 months fabrication time.  When it came back, the interposer and die were sent to Quik Pak.  Quik Pak did the attachment of the die onto the interposer (the interposer contains the 16 antennas on the top side and has balls on the bottom side.  A board was designed and sent to Sierra for fabrication.  Finally, the board was assembled (interposer plus SMAs and connectors by Digicom).</a:t>
            </a:r>
            <a:endParaRPr/>
          </a:p>
        </p:txBody>
      </p:sp>
      <p:sp>
        <p:nvSpPr>
          <p:cNvPr id="458" name="Google Shape;458;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64" name="Google Shape;464;p47"/>
          <p:cNvPicPr preferRelativeResize="0"/>
          <p:nvPr/>
        </p:nvPicPr>
        <p:blipFill rotWithShape="1">
          <a:blip r:embed="rId3">
            <a:alphaModFix/>
          </a:blip>
          <a:srcRect b="0" l="0" r="0" t="0"/>
          <a:stretch/>
        </p:blipFill>
        <p:spPr>
          <a:xfrm>
            <a:off x="880807" y="2342745"/>
            <a:ext cx="4440830" cy="2850229"/>
          </a:xfrm>
          <a:prstGeom prst="rect">
            <a:avLst/>
          </a:prstGeom>
          <a:noFill/>
          <a:ln>
            <a:noFill/>
          </a:ln>
        </p:spPr>
      </p:pic>
      <p:pic>
        <p:nvPicPr>
          <p:cNvPr id="465" name="Google Shape;465;p47"/>
          <p:cNvPicPr preferRelativeResize="0"/>
          <p:nvPr/>
        </p:nvPicPr>
        <p:blipFill rotWithShape="1">
          <a:blip r:embed="rId4">
            <a:alphaModFix/>
          </a:blip>
          <a:srcRect b="0" l="0" r="0" t="0"/>
          <a:stretch/>
        </p:blipFill>
        <p:spPr>
          <a:xfrm>
            <a:off x="6503159" y="1030405"/>
            <a:ext cx="5247564" cy="5162753"/>
          </a:xfrm>
          <a:prstGeom prst="rect">
            <a:avLst/>
          </a:prstGeom>
          <a:noFill/>
          <a:ln>
            <a:noFill/>
          </a:ln>
        </p:spPr>
      </p:pic>
      <p:sp>
        <p:nvSpPr>
          <p:cNvPr id="466" name="Google Shape;466;p47"/>
          <p:cNvSpPr txBox="1"/>
          <p:nvPr/>
        </p:nvSpPr>
        <p:spPr>
          <a:xfrm>
            <a:off x="150125" y="116006"/>
            <a:ext cx="11914496"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To clarify some more lingo, let’s talk about bumps on a die and pads on a footprint.  This is a SolidWorks model intended to explicitly show that the bumps on your die need to be designed in such a way that when the die attach house attaches your die (whether to an interposer or directly to a conventional printed circuit board) you better have an orientation mark … or at least some asymmetry in your bump pattern … such that your die won’t possibly be able to be attached in the wrong orientation to the footprint.  This die has a corner mark, as does the footprint.</a:t>
            </a:r>
            <a:endParaRPr/>
          </a:p>
        </p:txBody>
      </p:sp>
      <p:sp>
        <p:nvSpPr>
          <p:cNvPr id="467" name="Google Shape;467;p47"/>
          <p:cNvSpPr txBox="1"/>
          <p:nvPr/>
        </p:nvSpPr>
        <p:spPr>
          <a:xfrm>
            <a:off x="7527854" y="1488557"/>
            <a:ext cx="1020726"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Die bumps</a:t>
            </a:r>
            <a:endParaRPr/>
          </a:p>
        </p:txBody>
      </p:sp>
      <p:cxnSp>
        <p:nvCxnSpPr>
          <p:cNvPr id="468" name="Google Shape;468;p47"/>
          <p:cNvCxnSpPr/>
          <p:nvPr/>
        </p:nvCxnSpPr>
        <p:spPr>
          <a:xfrm>
            <a:off x="8446218" y="1738759"/>
            <a:ext cx="978195" cy="441534"/>
          </a:xfrm>
          <a:prstGeom prst="straightConnector1">
            <a:avLst/>
          </a:prstGeom>
          <a:noFill/>
          <a:ln cap="flat" cmpd="sng" w="9525">
            <a:solidFill>
              <a:srgbClr val="FF0000"/>
            </a:solidFill>
            <a:prstDash val="solid"/>
            <a:miter lim="800000"/>
            <a:headEnd len="sm" w="sm" type="none"/>
            <a:tailEnd len="med" w="med" type="triangle"/>
          </a:ln>
        </p:spPr>
      </p:cxnSp>
      <p:sp>
        <p:nvSpPr>
          <p:cNvPr id="469" name="Google Shape;469;p47"/>
          <p:cNvSpPr txBox="1"/>
          <p:nvPr/>
        </p:nvSpPr>
        <p:spPr>
          <a:xfrm>
            <a:off x="9668543" y="4538552"/>
            <a:ext cx="1421216"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Footprint pads</a:t>
            </a:r>
            <a:endParaRPr/>
          </a:p>
        </p:txBody>
      </p:sp>
      <p:cxnSp>
        <p:nvCxnSpPr>
          <p:cNvPr id="470" name="Google Shape;470;p47"/>
          <p:cNvCxnSpPr/>
          <p:nvPr/>
        </p:nvCxnSpPr>
        <p:spPr>
          <a:xfrm flipH="1">
            <a:off x="9351576" y="4822836"/>
            <a:ext cx="403619" cy="374655"/>
          </a:xfrm>
          <a:prstGeom prst="straightConnector1">
            <a:avLst/>
          </a:prstGeom>
          <a:noFill/>
          <a:ln cap="flat" cmpd="sng" w="9525">
            <a:solidFill>
              <a:srgbClr val="FF0000"/>
            </a:solidFill>
            <a:prstDash val="solid"/>
            <a:miter lim="800000"/>
            <a:headEnd len="sm" w="sm" type="none"/>
            <a:tailEnd len="med" w="med" type="triangle"/>
          </a:ln>
        </p:spPr>
      </p:cxnSp>
      <p:cxnSp>
        <p:nvCxnSpPr>
          <p:cNvPr id="471" name="Google Shape;471;p47"/>
          <p:cNvCxnSpPr/>
          <p:nvPr/>
        </p:nvCxnSpPr>
        <p:spPr>
          <a:xfrm rot="10800000">
            <a:off x="8628638" y="5679740"/>
            <a:ext cx="722938" cy="51209"/>
          </a:xfrm>
          <a:prstGeom prst="straightConnector1">
            <a:avLst/>
          </a:prstGeom>
          <a:noFill/>
          <a:ln cap="flat" cmpd="sng" w="9525">
            <a:solidFill>
              <a:srgbClr val="FF0000"/>
            </a:solidFill>
            <a:prstDash val="solid"/>
            <a:miter lim="800000"/>
            <a:headEnd len="sm" w="sm" type="none"/>
            <a:tailEnd len="med" w="med" type="triangle"/>
          </a:ln>
        </p:spPr>
      </p:cxnSp>
      <p:sp>
        <p:nvSpPr>
          <p:cNvPr id="472" name="Google Shape;472;p47"/>
          <p:cNvSpPr txBox="1"/>
          <p:nvPr/>
        </p:nvSpPr>
        <p:spPr>
          <a:xfrm>
            <a:off x="9217182" y="5562982"/>
            <a:ext cx="229787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Vias in the board layout to escape some of the pads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78" name="Google Shape;478;p48"/>
          <p:cNvSpPr txBox="1"/>
          <p:nvPr/>
        </p:nvSpPr>
        <p:spPr>
          <a:xfrm>
            <a:off x="74428" y="3479818"/>
            <a:ext cx="2713333"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Photo of the bump side of the Eagle1 die fabricated at TSMC.  There’s no actual A1 bump, but the A2-B1 corner (at upper right in this photo) is marked on the board’s footprint (see next slide).  Note, that this bump pattern is not rotationally symmetric, so it wasn’t possible to fit on the footprint incorrectly.</a:t>
            </a:r>
            <a:endParaRPr/>
          </a:p>
        </p:txBody>
      </p:sp>
      <p:pic>
        <p:nvPicPr>
          <p:cNvPr id="479" name="Google Shape;479;p48"/>
          <p:cNvPicPr preferRelativeResize="0"/>
          <p:nvPr/>
        </p:nvPicPr>
        <p:blipFill rotWithShape="1">
          <a:blip r:embed="rId3">
            <a:alphaModFix/>
          </a:blip>
          <a:srcRect b="0" l="0" r="0" t="0"/>
          <a:stretch/>
        </p:blipFill>
        <p:spPr>
          <a:xfrm>
            <a:off x="2978727" y="691335"/>
            <a:ext cx="6135340" cy="6106324"/>
          </a:xfrm>
          <a:prstGeom prst="rect">
            <a:avLst/>
          </a:prstGeom>
          <a:noFill/>
          <a:ln>
            <a:noFill/>
          </a:ln>
        </p:spPr>
      </p:pic>
      <p:sp>
        <p:nvSpPr>
          <p:cNvPr id="480" name="Google Shape;480;p48"/>
          <p:cNvSpPr txBox="1"/>
          <p:nvPr/>
        </p:nvSpPr>
        <p:spPr>
          <a:xfrm>
            <a:off x="2449689" y="606418"/>
            <a:ext cx="52903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A27</a:t>
            </a:r>
            <a:endParaRPr/>
          </a:p>
        </p:txBody>
      </p:sp>
      <p:sp>
        <p:nvSpPr>
          <p:cNvPr id="481" name="Google Shape;481;p48"/>
          <p:cNvSpPr txBox="1"/>
          <p:nvPr/>
        </p:nvSpPr>
        <p:spPr>
          <a:xfrm>
            <a:off x="1733160" y="946808"/>
            <a:ext cx="45061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B28</a:t>
            </a:r>
            <a:endParaRPr/>
          </a:p>
        </p:txBody>
      </p:sp>
      <p:cxnSp>
        <p:nvCxnSpPr>
          <p:cNvPr id="482" name="Google Shape;482;p48"/>
          <p:cNvCxnSpPr/>
          <p:nvPr/>
        </p:nvCxnSpPr>
        <p:spPr>
          <a:xfrm>
            <a:off x="2787761" y="818698"/>
            <a:ext cx="537888" cy="75857"/>
          </a:xfrm>
          <a:prstGeom prst="straightConnector1">
            <a:avLst/>
          </a:prstGeom>
          <a:noFill/>
          <a:ln cap="flat" cmpd="sng" w="19050">
            <a:solidFill>
              <a:schemeClr val="dk1"/>
            </a:solidFill>
            <a:prstDash val="solid"/>
            <a:miter lim="800000"/>
            <a:headEnd len="sm" w="sm" type="none"/>
            <a:tailEnd len="med" w="med" type="triangle"/>
          </a:ln>
        </p:spPr>
      </p:cxnSp>
      <p:cxnSp>
        <p:nvCxnSpPr>
          <p:cNvPr id="483" name="Google Shape;483;p48"/>
          <p:cNvCxnSpPr/>
          <p:nvPr/>
        </p:nvCxnSpPr>
        <p:spPr>
          <a:xfrm>
            <a:off x="2183771" y="1067765"/>
            <a:ext cx="918329" cy="17543"/>
          </a:xfrm>
          <a:prstGeom prst="straightConnector1">
            <a:avLst/>
          </a:prstGeom>
          <a:noFill/>
          <a:ln cap="flat" cmpd="sng" w="19050">
            <a:solidFill>
              <a:schemeClr val="dk1"/>
            </a:solidFill>
            <a:prstDash val="solid"/>
            <a:miter lim="800000"/>
            <a:headEnd len="sm" w="sm" type="none"/>
            <a:tailEnd len="med" w="med" type="triangle"/>
          </a:ln>
        </p:spPr>
      </p:cxnSp>
      <p:sp>
        <p:nvSpPr>
          <p:cNvPr id="484" name="Google Shape;484;p48"/>
          <p:cNvSpPr txBox="1"/>
          <p:nvPr/>
        </p:nvSpPr>
        <p:spPr>
          <a:xfrm>
            <a:off x="9626179" y="1167789"/>
            <a:ext cx="45061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B1</a:t>
            </a:r>
            <a:endParaRPr/>
          </a:p>
        </p:txBody>
      </p:sp>
      <p:cxnSp>
        <p:nvCxnSpPr>
          <p:cNvPr id="485" name="Google Shape;485;p48"/>
          <p:cNvCxnSpPr/>
          <p:nvPr/>
        </p:nvCxnSpPr>
        <p:spPr>
          <a:xfrm rot="10800000">
            <a:off x="9018697" y="1160416"/>
            <a:ext cx="607483" cy="145873"/>
          </a:xfrm>
          <a:prstGeom prst="straightConnector1">
            <a:avLst/>
          </a:prstGeom>
          <a:noFill/>
          <a:ln cap="flat" cmpd="sng" w="19050">
            <a:solidFill>
              <a:schemeClr val="dk1"/>
            </a:solidFill>
            <a:prstDash val="solid"/>
            <a:miter lim="800000"/>
            <a:headEnd len="sm" w="sm" type="none"/>
            <a:tailEnd len="med" w="med" type="triangle"/>
          </a:ln>
        </p:spPr>
      </p:cxnSp>
      <p:sp>
        <p:nvSpPr>
          <p:cNvPr id="486" name="Google Shape;486;p48"/>
          <p:cNvSpPr txBox="1"/>
          <p:nvPr/>
        </p:nvSpPr>
        <p:spPr>
          <a:xfrm>
            <a:off x="9305033" y="652361"/>
            <a:ext cx="45061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A2</a:t>
            </a:r>
            <a:endParaRPr/>
          </a:p>
        </p:txBody>
      </p:sp>
      <p:cxnSp>
        <p:nvCxnSpPr>
          <p:cNvPr id="487" name="Google Shape;487;p48"/>
          <p:cNvCxnSpPr/>
          <p:nvPr/>
        </p:nvCxnSpPr>
        <p:spPr>
          <a:xfrm flipH="1">
            <a:off x="8768175" y="845123"/>
            <a:ext cx="554262" cy="57714"/>
          </a:xfrm>
          <a:prstGeom prst="straightConnector1">
            <a:avLst/>
          </a:prstGeom>
          <a:noFill/>
          <a:ln cap="flat" cmpd="sng" w="19050">
            <a:solidFill>
              <a:schemeClr val="dk1"/>
            </a:solidFill>
            <a:prstDash val="solid"/>
            <a:miter lim="800000"/>
            <a:headEnd len="sm" w="sm" type="none"/>
            <a:tailEnd len="med" w="med" type="triangle"/>
          </a:ln>
        </p:spPr>
      </p:cxnSp>
      <p:sp>
        <p:nvSpPr>
          <p:cNvPr id="488" name="Google Shape;488;p48"/>
          <p:cNvSpPr txBox="1"/>
          <p:nvPr/>
        </p:nvSpPr>
        <p:spPr>
          <a:xfrm>
            <a:off x="0" y="85060"/>
            <a:ext cx="121920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I use the phrase “die-on-board” to refer to flip-chip attachment of a die directly onto a printed circuit board (as opposed to an interposer).  The Eagle project is one example of a die-on-board project.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pic>
        <p:nvPicPr>
          <p:cNvPr id="493" name="Google Shape;493;p49"/>
          <p:cNvPicPr preferRelativeResize="0"/>
          <p:nvPr/>
        </p:nvPicPr>
        <p:blipFill rotWithShape="1">
          <a:blip r:embed="rId3">
            <a:alphaModFix/>
          </a:blip>
          <a:srcRect b="0" l="0" r="0" t="0"/>
          <a:stretch/>
        </p:blipFill>
        <p:spPr>
          <a:xfrm>
            <a:off x="2529304" y="1395662"/>
            <a:ext cx="6633945" cy="4975459"/>
          </a:xfrm>
          <a:prstGeom prst="rect">
            <a:avLst/>
          </a:prstGeom>
          <a:noFill/>
          <a:ln>
            <a:noFill/>
          </a:ln>
        </p:spPr>
      </p:pic>
      <p:sp>
        <p:nvSpPr>
          <p:cNvPr id="494" name="Google Shape;494;p49"/>
          <p:cNvSpPr txBox="1"/>
          <p:nvPr/>
        </p:nvSpPr>
        <p:spPr>
          <a:xfrm>
            <a:off x="0" y="0"/>
            <a:ext cx="1201553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This is the Eagle1_daughter_revX2 board:</a:t>
            </a:r>
            <a:endParaRPr/>
          </a:p>
        </p:txBody>
      </p:sp>
      <p:sp>
        <p:nvSpPr>
          <p:cNvPr id="495" name="Google Shape;495;p49"/>
          <p:cNvSpPr txBox="1"/>
          <p:nvPr/>
        </p:nvSpPr>
        <p:spPr>
          <a:xfrm>
            <a:off x="1327825" y="5943599"/>
            <a:ext cx="120147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Corner mark</a:t>
            </a:r>
            <a:endParaRPr/>
          </a:p>
        </p:txBody>
      </p:sp>
      <p:cxnSp>
        <p:nvCxnSpPr>
          <p:cNvPr id="496" name="Google Shape;496;p49"/>
          <p:cNvCxnSpPr/>
          <p:nvPr/>
        </p:nvCxnSpPr>
        <p:spPr>
          <a:xfrm flipH="1" rot="10800000">
            <a:off x="2413591" y="5072349"/>
            <a:ext cx="1652012" cy="1025138"/>
          </a:xfrm>
          <a:prstGeom prst="straightConnector1">
            <a:avLst/>
          </a:prstGeom>
          <a:noFill/>
          <a:ln cap="flat" cmpd="sng" w="38100">
            <a:solidFill>
              <a:srgbClr val="FF0000"/>
            </a:solidFill>
            <a:prstDash val="solid"/>
            <a:miter lim="800000"/>
            <a:headEnd len="sm" w="sm"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6" name="Google Shape;116;p5"/>
          <p:cNvSpPr txBox="1"/>
          <p:nvPr/>
        </p:nvSpPr>
        <p:spPr>
          <a:xfrm>
            <a:off x="2257647" y="1690577"/>
            <a:ext cx="7676707"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200">
                <a:solidFill>
                  <a:schemeClr val="dk1"/>
                </a:solidFill>
                <a:latin typeface="Calibri"/>
                <a:ea typeface="Calibri"/>
                <a:cs typeface="Calibri"/>
                <a:sym typeface="Calibri"/>
              </a:rPr>
              <a:t>Test Plans and Test Boards for Chips</a:t>
            </a:r>
            <a:endParaRPr/>
          </a:p>
        </p:txBody>
      </p:sp>
      <p:sp>
        <p:nvSpPr>
          <p:cNvPr id="117" name="Google Shape;117;p5"/>
          <p:cNvSpPr txBox="1"/>
          <p:nvPr/>
        </p:nvSpPr>
        <p:spPr>
          <a:xfrm>
            <a:off x="2108792" y="2540455"/>
            <a:ext cx="8555664" cy="258532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Motivation &amp; overview</a:t>
            </a:r>
            <a:endParaRPr/>
          </a:p>
          <a:p>
            <a:pPr indent="-285750" lvl="0" marL="285750" marR="0" rtl="0" algn="l">
              <a:spcBef>
                <a:spcPts val="0"/>
              </a:spcBef>
              <a:spcAft>
                <a:spcPts val="0"/>
              </a:spcAft>
              <a:buClr>
                <a:srgbClr val="FF0000"/>
              </a:buClr>
              <a:buSzPts val="1800"/>
              <a:buFont typeface="Arial"/>
              <a:buChar char="•"/>
            </a:pPr>
            <a:r>
              <a:rPr lang="en-US" sz="1800">
                <a:solidFill>
                  <a:srgbClr val="FF0000"/>
                </a:solidFill>
                <a:latin typeface="Calibri"/>
                <a:ea typeface="Calibri"/>
                <a:cs typeface="Calibri"/>
                <a:sym typeface="Calibri"/>
              </a:rPr>
              <a:t>Info regarding vendors and assembly choices/considerations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Form to be filled out by Chief Shepherd:</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Package-attach and assembly requirements for test board to be fabricated</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Steps in testing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Appendix A:  Docs/materials to send to vendors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Appendix B:  Considerations for before tape-out</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Appendix C:  Terms related to packages, footprints &amp; die-on-board assembly</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pic>
        <p:nvPicPr>
          <p:cNvPr id="501" name="Google Shape;501;p50"/>
          <p:cNvPicPr preferRelativeResize="0"/>
          <p:nvPr/>
        </p:nvPicPr>
        <p:blipFill rotWithShape="1">
          <a:blip r:embed="rId3">
            <a:alphaModFix/>
          </a:blip>
          <a:srcRect b="0" l="0" r="0" t="0"/>
          <a:stretch/>
        </p:blipFill>
        <p:spPr>
          <a:xfrm>
            <a:off x="742749" y="470836"/>
            <a:ext cx="7802880" cy="5852160"/>
          </a:xfrm>
          <a:prstGeom prst="rect">
            <a:avLst/>
          </a:prstGeom>
          <a:noFill/>
          <a:ln>
            <a:noFill/>
          </a:ln>
        </p:spPr>
      </p:pic>
      <p:sp>
        <p:nvSpPr>
          <p:cNvPr id="502" name="Google Shape;502;p50"/>
          <p:cNvSpPr txBox="1"/>
          <p:nvPr/>
        </p:nvSpPr>
        <p:spPr>
          <a:xfrm>
            <a:off x="0" y="0"/>
            <a:ext cx="1201553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Close-up of the bottom right corner of the U5 footprint on Eagle1_daughter_revX2:</a:t>
            </a:r>
            <a:endParaRPr/>
          </a:p>
        </p:txBody>
      </p:sp>
      <p:sp>
        <p:nvSpPr>
          <p:cNvPr id="503" name="Google Shape;503;p50"/>
          <p:cNvSpPr txBox="1"/>
          <p:nvPr/>
        </p:nvSpPr>
        <p:spPr>
          <a:xfrm>
            <a:off x="8839200" y="1925053"/>
            <a:ext cx="2614863" cy="1676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4" name="Google Shape;504;p50"/>
          <p:cNvSpPr txBox="1"/>
          <p:nvPr/>
        </p:nvSpPr>
        <p:spPr>
          <a:xfrm>
            <a:off x="8702842" y="1524000"/>
            <a:ext cx="2751221" cy="31085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The blind vias within the footprint (from Layer 1 to Layer 2) are filled, capped-and-plated and then covered with soldermask.</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The as-drawn metal for each bump’s pad was 72um and the as-drawn soldermask opening was 1:1 at 72um.  The nominal bump diameter was 83um.</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The bump pitch was 170um.</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The metal plating is ENEPIG.</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10" name="Google Shape;510;p51"/>
          <p:cNvPicPr preferRelativeResize="0"/>
          <p:nvPr/>
        </p:nvPicPr>
        <p:blipFill rotWithShape="1">
          <a:blip r:embed="rId3">
            <a:alphaModFix/>
          </a:blip>
          <a:srcRect b="0" l="0" r="0" t="0"/>
          <a:stretch/>
        </p:blipFill>
        <p:spPr>
          <a:xfrm>
            <a:off x="2819152" y="1178630"/>
            <a:ext cx="6475867" cy="5542845"/>
          </a:xfrm>
          <a:prstGeom prst="rect">
            <a:avLst/>
          </a:prstGeom>
          <a:noFill/>
          <a:ln>
            <a:noFill/>
          </a:ln>
        </p:spPr>
      </p:pic>
      <p:sp>
        <p:nvSpPr>
          <p:cNvPr id="511" name="Google Shape;511;p51"/>
          <p:cNvSpPr txBox="1"/>
          <p:nvPr/>
        </p:nvSpPr>
        <p:spPr>
          <a:xfrm>
            <a:off x="607501" y="4948413"/>
            <a:ext cx="108373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A2-B1 corner</a:t>
            </a:r>
            <a:endParaRPr/>
          </a:p>
        </p:txBody>
      </p:sp>
      <p:cxnSp>
        <p:nvCxnSpPr>
          <p:cNvPr id="512" name="Google Shape;512;p51"/>
          <p:cNvCxnSpPr>
            <a:stCxn id="511" idx="3"/>
          </p:cNvCxnSpPr>
          <p:nvPr/>
        </p:nvCxnSpPr>
        <p:spPr>
          <a:xfrm flipH="1" rot="10800000">
            <a:off x="1691234" y="4214512"/>
            <a:ext cx="3409200" cy="872400"/>
          </a:xfrm>
          <a:prstGeom prst="straightConnector1">
            <a:avLst/>
          </a:prstGeom>
          <a:noFill/>
          <a:ln cap="flat" cmpd="sng" w="57150">
            <a:solidFill>
              <a:schemeClr val="accent1"/>
            </a:solidFill>
            <a:prstDash val="solid"/>
            <a:miter lim="800000"/>
            <a:headEnd len="sm" w="sm" type="none"/>
            <a:tailEnd len="med" w="med" type="triangle"/>
          </a:ln>
        </p:spPr>
      </p:cxnSp>
      <p:sp>
        <p:nvSpPr>
          <p:cNvPr id="513" name="Google Shape;513;p51"/>
          <p:cNvSpPr txBox="1"/>
          <p:nvPr/>
        </p:nvSpPr>
        <p:spPr>
          <a:xfrm>
            <a:off x="0" y="106326"/>
            <a:ext cx="12192000" cy="116955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This is the Altium board layout.  Eagle’s 692 bumps were designed such that signals only come out at the periphery.  Interior bumps are grouped into same-net clusters.  This enabled a printed circuit board process to have enough room to put a via between a 2x2 quartet of same-net pads.  That plus some top-layer traces to connect a few nearby same-net pads, allowed for escaping all interior bumps to internal power and ground layers.  Still, the vias had to be drilled with the smallest possible drill bit (6 mil diameter).  This was a 16-layer board, 62 mils thick (as thick as can be if you want to drill 6 mil holes, because a mechanical drill bit can only drill a 10:1 aspect ratio).</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19" name="Google Shape;519;p52"/>
          <p:cNvPicPr preferRelativeResize="0"/>
          <p:nvPr/>
        </p:nvPicPr>
        <p:blipFill rotWithShape="1">
          <a:blip r:embed="rId3">
            <a:alphaModFix/>
          </a:blip>
          <a:srcRect b="0" l="0" r="0" t="0"/>
          <a:stretch/>
        </p:blipFill>
        <p:spPr>
          <a:xfrm rot="5400000">
            <a:off x="3976925" y="2400303"/>
            <a:ext cx="3720029" cy="4593582"/>
          </a:xfrm>
          <a:prstGeom prst="rect">
            <a:avLst/>
          </a:prstGeom>
          <a:noFill/>
          <a:ln>
            <a:noFill/>
          </a:ln>
        </p:spPr>
      </p:pic>
      <p:sp>
        <p:nvSpPr>
          <p:cNvPr id="520" name="Google Shape;520;p52"/>
          <p:cNvSpPr txBox="1"/>
          <p:nvPr/>
        </p:nvSpPr>
        <p:spPr>
          <a:xfrm>
            <a:off x="5082365" y="2440115"/>
            <a:ext cx="180752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Eagle1 die-on-board</a:t>
            </a:r>
            <a:endParaRPr/>
          </a:p>
        </p:txBody>
      </p:sp>
      <p:cxnSp>
        <p:nvCxnSpPr>
          <p:cNvPr id="521" name="Google Shape;521;p52"/>
          <p:cNvCxnSpPr/>
          <p:nvPr/>
        </p:nvCxnSpPr>
        <p:spPr>
          <a:xfrm flipH="1">
            <a:off x="5932791" y="2711302"/>
            <a:ext cx="53339" cy="603035"/>
          </a:xfrm>
          <a:prstGeom prst="straightConnector1">
            <a:avLst/>
          </a:prstGeom>
          <a:noFill/>
          <a:ln cap="flat" cmpd="sng" w="57150">
            <a:solidFill>
              <a:srgbClr val="FF0000"/>
            </a:solidFill>
            <a:prstDash val="solid"/>
            <a:miter lim="800000"/>
            <a:headEnd len="sm" w="sm" type="none"/>
            <a:tailEnd len="med" w="med" type="triangle"/>
          </a:ln>
        </p:spPr>
      </p:cxnSp>
      <p:sp>
        <p:nvSpPr>
          <p:cNvPr id="522" name="Google Shape;522;p52"/>
          <p:cNvSpPr txBox="1"/>
          <p:nvPr/>
        </p:nvSpPr>
        <p:spPr>
          <a:xfrm>
            <a:off x="444792" y="316439"/>
            <a:ext cx="11357347" cy="116955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Here is a photo after die-attach (done by Jabil).  Backside components had previously been assembled by Digicom (i.e. backside components were sent through Digicom’s solder reflow ovens).  After this die-attach step, frontside components were then assembled by Digicom with hand soldering (the boards did not go through Digicom’s oven a second time).  The board was specifically designed with no small parts on the top side … only connectors which have to be hand-soldered anyway.</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28" name="Google Shape;528;p53"/>
          <p:cNvSpPr txBox="1"/>
          <p:nvPr/>
        </p:nvSpPr>
        <p:spPr>
          <a:xfrm>
            <a:off x="77972" y="86374"/>
            <a:ext cx="1048902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After the die attach step, underfill was injected under the die and then cured.  Then frontside components were hand-soldered on:</a:t>
            </a:r>
            <a:endParaRPr/>
          </a:p>
        </p:txBody>
      </p:sp>
      <p:pic>
        <p:nvPicPr>
          <p:cNvPr id="529" name="Google Shape;529;p53"/>
          <p:cNvPicPr preferRelativeResize="0"/>
          <p:nvPr/>
        </p:nvPicPr>
        <p:blipFill rotWithShape="1">
          <a:blip r:embed="rId3">
            <a:alphaModFix/>
          </a:blip>
          <a:srcRect b="0" l="0" r="0" t="0"/>
          <a:stretch/>
        </p:blipFill>
        <p:spPr>
          <a:xfrm rot="5400000">
            <a:off x="1967656" y="1326405"/>
            <a:ext cx="3728397" cy="2796297"/>
          </a:xfrm>
          <a:prstGeom prst="rect">
            <a:avLst/>
          </a:prstGeom>
          <a:noFill/>
          <a:ln>
            <a:noFill/>
          </a:ln>
        </p:spPr>
      </p:pic>
      <p:pic>
        <p:nvPicPr>
          <p:cNvPr id="530" name="Google Shape;530;p53"/>
          <p:cNvPicPr preferRelativeResize="0"/>
          <p:nvPr/>
        </p:nvPicPr>
        <p:blipFill rotWithShape="1">
          <a:blip r:embed="rId4">
            <a:alphaModFix/>
          </a:blip>
          <a:srcRect b="0" l="0" r="0" t="0"/>
          <a:stretch/>
        </p:blipFill>
        <p:spPr>
          <a:xfrm rot="5400000">
            <a:off x="5350525" y="1907237"/>
            <a:ext cx="5101555" cy="416179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36" name="Google Shape;536;p54"/>
          <p:cNvSpPr txBox="1"/>
          <p:nvPr/>
        </p:nvSpPr>
        <p:spPr>
          <a:xfrm>
            <a:off x="88605" y="88912"/>
            <a:ext cx="11926186"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Jabil had warned us that previous customers trying to do similar die-attach processes had seen their dies pop off if their boards had bottom side FMC connectors.  The Eagle1 board did have an underside FMC connector, so Jabil recommended that the board be 98 mils thick in order to prevent bending forces during insertion from damaging the die attach.  Since the 6 mil drill constrained the thickness to be no larger than 62 mils, we designed the Eagle1 board such that a stiffener could be attached to the board and then removed (for testing access) after plugging into the FPGA:</a:t>
            </a:r>
            <a:endParaRPr/>
          </a:p>
        </p:txBody>
      </p:sp>
      <p:pic>
        <p:nvPicPr>
          <p:cNvPr id="537" name="Google Shape;537;p54"/>
          <p:cNvPicPr preferRelativeResize="0"/>
          <p:nvPr/>
        </p:nvPicPr>
        <p:blipFill rotWithShape="1">
          <a:blip r:embed="rId3">
            <a:alphaModFix/>
          </a:blip>
          <a:srcRect b="0" l="0" r="0" t="0"/>
          <a:stretch/>
        </p:blipFill>
        <p:spPr>
          <a:xfrm rot="5400000">
            <a:off x="2850822" y="2005969"/>
            <a:ext cx="4943970" cy="4121916"/>
          </a:xfrm>
          <a:prstGeom prst="rect">
            <a:avLst/>
          </a:prstGeom>
          <a:noFill/>
          <a:ln>
            <a:noFill/>
          </a:ln>
        </p:spPr>
      </p:pic>
      <p:cxnSp>
        <p:nvCxnSpPr>
          <p:cNvPr id="538" name="Google Shape;538;p54"/>
          <p:cNvCxnSpPr/>
          <p:nvPr/>
        </p:nvCxnSpPr>
        <p:spPr>
          <a:xfrm>
            <a:off x="6601603" y="5554612"/>
            <a:ext cx="1883178" cy="250765"/>
          </a:xfrm>
          <a:prstGeom prst="straightConnector1">
            <a:avLst/>
          </a:prstGeom>
          <a:noFill/>
          <a:ln cap="flat" cmpd="sng" w="57150">
            <a:solidFill>
              <a:srgbClr val="FF0000"/>
            </a:solidFill>
            <a:prstDash val="solid"/>
            <a:miter lim="800000"/>
            <a:headEnd len="med" w="med" type="triangle"/>
            <a:tailEnd len="sm" w="sm" type="none"/>
          </a:ln>
        </p:spPr>
      </p:cxnSp>
      <p:sp>
        <p:nvSpPr>
          <p:cNvPr id="539" name="Google Shape;539;p54"/>
          <p:cNvSpPr txBox="1"/>
          <p:nvPr/>
        </p:nvSpPr>
        <p:spPr>
          <a:xfrm>
            <a:off x="8522579" y="5679994"/>
            <a:ext cx="220094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Stiffener</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45" name="Google Shape;545;p55"/>
          <p:cNvSpPr txBox="1"/>
          <p:nvPr/>
        </p:nvSpPr>
        <p:spPr>
          <a:xfrm>
            <a:off x="1415143" y="501901"/>
            <a:ext cx="963088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The stiffener was designed to be removable while still enabling the board to remain screwed into standoffs on the test plate:</a:t>
            </a:r>
            <a:endParaRPr/>
          </a:p>
        </p:txBody>
      </p:sp>
      <p:pic>
        <p:nvPicPr>
          <p:cNvPr id="546" name="Google Shape;546;p55"/>
          <p:cNvPicPr preferRelativeResize="0"/>
          <p:nvPr/>
        </p:nvPicPr>
        <p:blipFill rotWithShape="1">
          <a:blip r:embed="rId3">
            <a:alphaModFix/>
          </a:blip>
          <a:srcRect b="0" l="0" r="0" t="0"/>
          <a:stretch/>
        </p:blipFill>
        <p:spPr>
          <a:xfrm rot="5400000">
            <a:off x="3240000" y="642832"/>
            <a:ext cx="5569497" cy="6222667"/>
          </a:xfrm>
          <a:prstGeom prst="rect">
            <a:avLst/>
          </a:prstGeom>
          <a:noFill/>
          <a:ln>
            <a:noFill/>
          </a:ln>
        </p:spPr>
      </p:pic>
      <p:sp>
        <p:nvSpPr>
          <p:cNvPr id="547" name="Google Shape;547;p55"/>
          <p:cNvSpPr txBox="1"/>
          <p:nvPr/>
        </p:nvSpPr>
        <p:spPr>
          <a:xfrm>
            <a:off x="201512" y="3305713"/>
            <a:ext cx="3625702"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That is, to make this die-on-board, no package, project work … the die and the board had to be specifically designed to take all these constraints into account.  Since a board cannot be fabricated to the tight tolerances achievable with a Keyocera interposer process, the entire board fabrication and assembly process had to be </a:t>
            </a:r>
            <a:r>
              <a:rPr i="1" lang="en-US" sz="1400">
                <a:solidFill>
                  <a:schemeClr val="dk1"/>
                </a:solidFill>
                <a:latin typeface="Calibri"/>
                <a:ea typeface="Calibri"/>
                <a:cs typeface="Calibri"/>
                <a:sym typeface="Calibri"/>
              </a:rPr>
              <a:t>designed together</a:t>
            </a:r>
            <a:r>
              <a:rPr lang="en-US" sz="14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cxnSp>
        <p:nvCxnSpPr>
          <p:cNvPr id="548" name="Google Shape;548;p55"/>
          <p:cNvCxnSpPr/>
          <p:nvPr/>
        </p:nvCxnSpPr>
        <p:spPr>
          <a:xfrm flipH="1" rot="10800000">
            <a:off x="7777260" y="5823857"/>
            <a:ext cx="495883" cy="76477"/>
          </a:xfrm>
          <a:prstGeom prst="straightConnector1">
            <a:avLst/>
          </a:prstGeom>
          <a:noFill/>
          <a:ln cap="flat" cmpd="sng" w="57150">
            <a:solidFill>
              <a:srgbClr val="FF0000"/>
            </a:solidFill>
            <a:prstDash val="solid"/>
            <a:miter lim="800000"/>
            <a:headEnd len="med" w="med" type="triangle"/>
            <a:tailEnd len="sm" w="sm" type="none"/>
          </a:ln>
        </p:spPr>
      </p:cxnSp>
      <p:cxnSp>
        <p:nvCxnSpPr>
          <p:cNvPr id="549" name="Google Shape;549;p55"/>
          <p:cNvCxnSpPr/>
          <p:nvPr/>
        </p:nvCxnSpPr>
        <p:spPr>
          <a:xfrm rot="10800000">
            <a:off x="3657600" y="5715000"/>
            <a:ext cx="339229" cy="102443"/>
          </a:xfrm>
          <a:prstGeom prst="straightConnector1">
            <a:avLst/>
          </a:prstGeom>
          <a:noFill/>
          <a:ln cap="flat" cmpd="sng" w="57150">
            <a:solidFill>
              <a:srgbClr val="FF0000"/>
            </a:solidFill>
            <a:prstDash val="solid"/>
            <a:miter lim="800000"/>
            <a:headEnd len="med" w="med" type="triangl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3" name="Google Shape;123;p6"/>
          <p:cNvSpPr txBox="1"/>
          <p:nvPr/>
        </p:nvSpPr>
        <p:spPr>
          <a:xfrm>
            <a:off x="2151320" y="318977"/>
            <a:ext cx="771923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Board Fabrication Considerations</a:t>
            </a:r>
            <a:endParaRPr/>
          </a:p>
        </p:txBody>
      </p:sp>
      <p:sp>
        <p:nvSpPr>
          <p:cNvPr id="124" name="Google Shape;124;p6"/>
          <p:cNvSpPr txBox="1"/>
          <p:nvPr/>
        </p:nvSpPr>
        <p:spPr>
          <a:xfrm>
            <a:off x="818707" y="1531088"/>
            <a:ext cx="10185991" cy="461664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Vendors for bare board fabrication used by BWRC in the past:</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For fine-pitch, extremely complex boards</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Sierra Proto Express (</a:t>
            </a:r>
            <a:r>
              <a:rPr b="0" i="0" lang="en-US" sz="1400" u="sng" cap="none" strike="noStrike">
                <a:solidFill>
                  <a:schemeClr val="dk1"/>
                </a:solidFill>
                <a:latin typeface="Calibri"/>
                <a:ea typeface="Calibri"/>
                <a:cs typeface="Calibri"/>
                <a:sym typeface="Calibri"/>
                <a:hlinkClick r:id="rId3">
                  <a:extLst>
                    <a:ext uri="{A12FA001-AC4F-418D-AE19-62706E023703}">
                      <ahyp:hlinkClr val="tx"/>
                    </a:ext>
                  </a:extLst>
                </a:hlinkClick>
              </a:rPr>
              <a:t>protoexpress.com</a:t>
            </a:r>
            <a:r>
              <a:rPr b="0" i="0" lang="en-US" sz="1400" u="none" cap="none" strike="noStrike">
                <a:solidFill>
                  <a:schemeClr val="dk1"/>
                </a:solidFill>
                <a:latin typeface="Calibri"/>
                <a:ea typeface="Calibri"/>
                <a:cs typeface="Calibri"/>
                <a:sym typeface="Calibri"/>
              </a:rPr>
              <a:t>, Sunnyvale)</a:t>
            </a:r>
            <a:endParaRPr/>
          </a:p>
          <a:p>
            <a:pPr indent="-285750" lvl="3" marL="16573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Qualifies as a minority/woman-owned business, makes POs over $5K do not require 3 competing quotes</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Streamline Circuits (</a:t>
            </a:r>
            <a:r>
              <a:rPr b="0" i="0" lang="en-US" sz="1400" u="sng" cap="none" strike="noStrike">
                <a:solidFill>
                  <a:schemeClr val="dk1"/>
                </a:solidFill>
                <a:latin typeface="Calibri"/>
                <a:ea typeface="Calibri"/>
                <a:cs typeface="Calibri"/>
                <a:sym typeface="Calibri"/>
                <a:hlinkClick r:id="rId4">
                  <a:extLst>
                    <a:ext uri="{A12FA001-AC4F-418D-AE19-62706E023703}">
                      <ahyp:hlinkClr val="tx"/>
                    </a:ext>
                  </a:extLst>
                </a:hlinkClick>
              </a:rPr>
              <a:t>streamlinecircuits.com</a:t>
            </a:r>
            <a:r>
              <a:rPr b="0" i="0" lang="en-US" sz="1400" u="none" cap="none" strike="noStrike">
                <a:solidFill>
                  <a:schemeClr val="dk1"/>
                </a:solidFill>
                <a:latin typeface="Calibri"/>
                <a:ea typeface="Calibri"/>
                <a:cs typeface="Calibri"/>
                <a:sym typeface="Calibri"/>
              </a:rPr>
              <a:t>, Santa Clara)</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Cirexx (</a:t>
            </a:r>
            <a:r>
              <a:rPr b="0" i="0" lang="en-US" sz="1400" u="sng" cap="none" strike="noStrike">
                <a:solidFill>
                  <a:schemeClr val="dk1"/>
                </a:solidFill>
                <a:latin typeface="Calibri"/>
                <a:ea typeface="Calibri"/>
                <a:cs typeface="Calibri"/>
                <a:sym typeface="Calibri"/>
                <a:hlinkClick r:id="rId5">
                  <a:extLst>
                    <a:ext uri="{A12FA001-AC4F-418D-AE19-62706E023703}">
                      <ahyp:hlinkClr val="tx"/>
                    </a:ext>
                  </a:extLst>
                </a:hlinkClick>
              </a:rPr>
              <a:t>cirexx.com</a:t>
            </a:r>
            <a:r>
              <a:rPr b="0" i="0" lang="en-US" sz="1400" u="none" cap="none" strike="noStrike">
                <a:solidFill>
                  <a:schemeClr val="dk1"/>
                </a:solidFill>
                <a:latin typeface="Calibri"/>
                <a:ea typeface="Calibri"/>
                <a:cs typeface="Calibri"/>
                <a:sym typeface="Calibri"/>
              </a:rPr>
              <a:t>, Santa Clara)</a:t>
            </a:r>
            <a:endParaRPr/>
          </a:p>
          <a:p>
            <a:pPr indent="0" lvl="2" marL="91440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For intermediate-complexity boards</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Bay Area Circuits ( </a:t>
            </a:r>
            <a:r>
              <a:rPr b="0" i="0" lang="en-US" sz="1400" u="sng" cap="none" strike="noStrike">
                <a:solidFill>
                  <a:schemeClr val="dk1"/>
                </a:solidFill>
                <a:latin typeface="Calibri"/>
                <a:ea typeface="Calibri"/>
                <a:cs typeface="Calibri"/>
                <a:sym typeface="Calibri"/>
                <a:hlinkClick r:id="rId6">
                  <a:extLst>
                    <a:ext uri="{A12FA001-AC4F-418D-AE19-62706E023703}">
                      <ahyp:hlinkClr val="tx"/>
                    </a:ext>
                  </a:extLst>
                </a:hlinkClick>
              </a:rPr>
              <a:t>bacircuits.com</a:t>
            </a:r>
            <a:r>
              <a:rPr b="0" i="0" lang="en-US" sz="1400" u="none" cap="none" strike="noStrike">
                <a:solidFill>
                  <a:schemeClr val="dk1"/>
                </a:solidFill>
                <a:latin typeface="Calibri"/>
                <a:ea typeface="Calibri"/>
                <a:cs typeface="Calibri"/>
                <a:sym typeface="Calibri"/>
              </a:rPr>
              <a:t>, Fremont)</a:t>
            </a:r>
            <a:endParaRPr/>
          </a:p>
          <a:p>
            <a:pPr indent="-196850" lvl="2" marL="1200150" marR="0" rtl="0" algn="l">
              <a:spcBef>
                <a:spcPts val="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Information to gather:</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To determine what board surface finish (i.e. plating type) is required, decide if chip will be:</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Packaged into its own custom BGA package (i.e. vendors such as Keyocera, or foundries such as ST, Intel, etc.)</a:t>
            </a:r>
            <a:endParaRPr/>
          </a:p>
          <a:p>
            <a:pPr indent="-285750" lvl="3" marL="16573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Composition (leaded or unleaded solder) of BGA balls?  Nominal diameter and pitch of BGA balls?</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Wirebonded directly onto the board</a:t>
            </a:r>
            <a:endParaRPr/>
          </a:p>
          <a:p>
            <a:pPr indent="-285750" lvl="3" marL="16573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Are cavities for the die required for the die to sit down in on the board?</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Flip-chip die assembled directly onto the board (i.e. die-on-board attachment)</a:t>
            </a:r>
            <a:endParaRPr/>
          </a:p>
          <a:p>
            <a:pPr indent="-285750" lvl="3" marL="16573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Composition (leaded or unleaded solder) of die bumps?  Nominal diameter and pitch of die bumps?</a:t>
            </a:r>
            <a:endParaRPr/>
          </a:p>
          <a:p>
            <a:pPr indent="-196850" lvl="3" marL="1657350" marR="0" rtl="0" algn="l">
              <a:spcBef>
                <a:spcPts val="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25" name="Google Shape;125;p6"/>
          <p:cNvSpPr txBox="1"/>
          <p:nvPr/>
        </p:nvSpPr>
        <p:spPr>
          <a:xfrm>
            <a:off x="116958" y="893135"/>
            <a:ext cx="1017535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The Chief Shepherd and First Mate need to collect information to give to the Supreme Guru.  Think through all these issues and choices: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1" name="Google Shape;131;p7"/>
          <p:cNvSpPr txBox="1"/>
          <p:nvPr/>
        </p:nvSpPr>
        <p:spPr>
          <a:xfrm>
            <a:off x="2236381" y="765544"/>
            <a:ext cx="771923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Board Fabrication Considerations (cont’d)</a:t>
            </a:r>
            <a:endParaRPr/>
          </a:p>
        </p:txBody>
      </p:sp>
      <p:sp>
        <p:nvSpPr>
          <p:cNvPr id="132" name="Google Shape;132;p7"/>
          <p:cNvSpPr txBox="1"/>
          <p:nvPr/>
        </p:nvSpPr>
        <p:spPr>
          <a:xfrm>
            <a:off x="818707" y="1244007"/>
            <a:ext cx="10535093" cy="48320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Board laminate choices:</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Low-loss laminates used at BWRC in the past</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Panasonic Electronic Materials Div.,  Megtron6 or Megtron7N</a:t>
            </a:r>
            <a:endParaRPr/>
          </a:p>
          <a:p>
            <a:pPr indent="-285750" lvl="3" marL="16573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US distributor is Matrix Circuit Board Materials (</a:t>
            </a:r>
            <a:r>
              <a:rPr b="0" i="0" lang="en-US" sz="1400" u="sng" cap="none" strike="noStrike">
                <a:solidFill>
                  <a:schemeClr val="dk1"/>
                </a:solidFill>
                <a:latin typeface="Calibri"/>
                <a:ea typeface="Calibri"/>
                <a:cs typeface="Calibri"/>
                <a:sym typeface="Calibri"/>
                <a:hlinkClick r:id="rId3">
                  <a:extLst>
                    <a:ext uri="{A12FA001-AC4F-418D-AE19-62706E023703}">
                      <ahyp:hlinkClr val="tx"/>
                    </a:ext>
                  </a:extLst>
                </a:hlinkClick>
              </a:rPr>
              <a:t>matrixelectronics.com</a:t>
            </a:r>
            <a:r>
              <a:rPr b="0" i="0" lang="en-US" sz="1400" u="none" cap="none" strike="noStrike">
                <a:solidFill>
                  <a:schemeClr val="dk1"/>
                </a:solidFill>
                <a:latin typeface="Calibri"/>
                <a:ea typeface="Calibri"/>
                <a:cs typeface="Calibri"/>
                <a:sym typeface="Calibri"/>
              </a:rPr>
              <a:t> for datasheets, Santa Clara) </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Isola iTera-MT40, Astra-MT77, Tachyon 100G or Astra MT77 (michael.gay@Isola-group.com)</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Lossy, less expensive laminates</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Isola 370HR (i</a:t>
            </a:r>
            <a:r>
              <a:rPr b="0" i="0" lang="en-US" sz="1400" u="sng" cap="none" strike="noStrike">
                <a:solidFill>
                  <a:schemeClr val="dk1"/>
                </a:solidFill>
                <a:latin typeface="Calibri"/>
                <a:ea typeface="Calibri"/>
                <a:cs typeface="Calibri"/>
                <a:sym typeface="Calibri"/>
                <a:hlinkClick r:id="rId4">
                  <a:extLst>
                    <a:ext uri="{A12FA001-AC4F-418D-AE19-62706E023703}">
                      <ahyp:hlinkClr val="tx"/>
                    </a:ext>
                  </a:extLst>
                </a:hlinkClick>
              </a:rPr>
              <a:t>sola-group.com</a:t>
            </a:r>
            <a:r>
              <a:rPr b="0" i="0" lang="en-US" sz="1400" u="none" cap="none" strike="noStrike">
                <a:solidFill>
                  <a:schemeClr val="dk1"/>
                </a:solidFill>
                <a:latin typeface="Calibri"/>
                <a:ea typeface="Calibri"/>
                <a:cs typeface="Calibri"/>
                <a:sym typeface="Calibri"/>
              </a:rPr>
              <a:t>, Arizona)</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Not all board houses have all possible laminates in stock.  Need to plan ahead to ensure the board house can get the material.</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Laminate costs are not all that significant in the bigger scheme of things.</a:t>
            </a:r>
            <a:endParaRPr/>
          </a:p>
          <a:p>
            <a:pPr indent="-196850" lvl="1" marL="742950" marR="0" rtl="0" algn="l">
              <a:spcBef>
                <a:spcPts val="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Board stiffener requirements:</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Solder is very brittle.  For die-on-board designs, dies are usually put on by the die-attach house with underfill.  Even with underfill, for boards which need to be inserted into FMC connectors, some die-attach vendors (e.g. Jabil) have warned us about applied stresses during insertion, causing cracking of the die’s solder bumps.  Jabil has recommended the board be at least 98 mils thick.  </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Problem!  Mechanical drills can only drill 10:1 aspect ratios.  If you need 6 mil drills (6 mil is the smallest mechanical drill), then the board can be no thicker than 60 mils.  In this case, you may want to design a stiffener, such as  Lexan (polycarbonate).     For boards with die-attach done without underfill, be very careful with applied stress.</a:t>
            </a:r>
            <a:endParaRPr/>
          </a:p>
          <a:p>
            <a:pPr indent="-196850" lvl="2" marL="1200150" marR="0" rtl="0" algn="l">
              <a:spcBef>
                <a:spcPts val="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Controlled impedance traces:</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The board house does not do a frequency-based impedance test … they do a TDR (time domain reflectometry) test</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Controlled-impedance traces must be placed with a random 2-decimal width and that has to be communicated to the board house</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The board house will then adjust those traces’ width based on laminate squish thickness (proprietary info of the board house)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8" name="Google Shape;138;p8"/>
          <p:cNvSpPr txBox="1"/>
          <p:nvPr/>
        </p:nvSpPr>
        <p:spPr>
          <a:xfrm>
            <a:off x="2236381" y="765544"/>
            <a:ext cx="771923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Board Fabrication Considerations (cont’d)</a:t>
            </a:r>
            <a:endParaRPr/>
          </a:p>
        </p:txBody>
      </p:sp>
      <p:sp>
        <p:nvSpPr>
          <p:cNvPr id="139" name="Google Shape;139;p8"/>
          <p:cNvSpPr txBox="1"/>
          <p:nvPr/>
        </p:nvSpPr>
        <p:spPr>
          <a:xfrm>
            <a:off x="818707" y="1392865"/>
            <a:ext cx="11317146" cy="48320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Board cap-and-plate choices:</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If a footprint requires a via-in-pad, the board will require a cap-and-plate process</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Means the via will be filled with non-conductive epoxy, capped with a copper pad that is plated up and planarized</a:t>
            </a:r>
            <a:endParaRPr b="0" i="0" sz="1400" u="none" cap="none" strike="noStrike">
              <a:solidFill>
                <a:schemeClr val="dk1"/>
              </a:solidFill>
              <a:latin typeface="Calibri"/>
              <a:ea typeface="Calibri"/>
              <a:cs typeface="Calibri"/>
              <a:sym typeface="Calibri"/>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Cap-and-plate is always done on buried vias which are stacked underneath blind vias</a:t>
            </a:r>
            <a:endParaRPr b="0" i="0" sz="1400" u="none" cap="none" strike="noStrike">
              <a:solidFill>
                <a:schemeClr val="dk1"/>
              </a:solidFill>
              <a:latin typeface="Calibri"/>
              <a:ea typeface="Calibri"/>
              <a:cs typeface="Calibri"/>
              <a:sym typeface="Calibri"/>
            </a:endParaRPr>
          </a:p>
          <a:p>
            <a:pPr indent="-196850" lvl="1" marL="742950" marR="0" rtl="0" algn="l">
              <a:spcBef>
                <a:spcPts val="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Board blind via (i.e. “wrap-plating”) requirements:</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If a footprint requires a circular pad of 4 mil diameter or less, the board will require a wrap-plating/etching process for the outer layers</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Means that the inner layers are laminated together as one submodule, while the outer layers are aligned/laminated on separately</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Outer layers that are wrap-plated can allow the board house to accurately etch the &lt; 4 mil diameter pads w/o over-etching</a:t>
            </a:r>
            <a:endParaRPr/>
          </a:p>
          <a:p>
            <a:pPr indent="-285750" lvl="3" marL="16573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If there are blind vias in such outer layers, those vias automatically get filled with copper and have flat tops</a:t>
            </a:r>
            <a:endParaRPr/>
          </a:p>
          <a:p>
            <a:pPr indent="-285750" lvl="3" marL="16573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That is, such blind vias don’t have to be filled w/conductive epoxy, plated up, planarized and etched</a:t>
            </a:r>
            <a:endParaRPr/>
          </a:p>
          <a:p>
            <a:pPr indent="-285750" lvl="3" marL="16573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Thus fine-pitch, controlled etching is achievable on the top layer such that 3 mil diameter pads for die-on-board are viable</a:t>
            </a:r>
            <a:endParaRPr/>
          </a:p>
          <a:p>
            <a:pPr indent="-196850" lvl="3" marL="1657350" marR="0" rtl="0" algn="l">
              <a:spcBef>
                <a:spcPts val="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Drilled hole density requirements:</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For plated-through holes, inner plane layers which are un-connected must have anti-pad clearances</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Tight density of neighboring holes means the anti-pad clearances can eat up the GND plane</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A GND plane that looks like swiss cheese might force GND currents to take circuitous routes</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Plane layers require 8 mils (!) of clearance from the outer edge of a plated via barrel to the next bit of different-net copper on a plane layer</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Carefully consider die bump density design for this board house constraint</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Less than 8 mil “hole-to-copper” clearance increases board cost dramatically</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Mechanical drills:  6 mil diameter is minimum and 10:1 aspect ratio</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Laser drills:  vias on outer wrap-plated layers can only go from one layer to the next and 4 mil diameter is minimum, and 0.7:1 aspect ratio</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5" name="Google Shape;145;p9"/>
          <p:cNvSpPr txBox="1"/>
          <p:nvPr/>
        </p:nvSpPr>
        <p:spPr>
          <a:xfrm>
            <a:off x="2236381" y="765544"/>
            <a:ext cx="771923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Board Fabrication Considerations (cont’d)</a:t>
            </a:r>
            <a:endParaRPr/>
          </a:p>
        </p:txBody>
      </p:sp>
      <p:sp>
        <p:nvSpPr>
          <p:cNvPr id="146" name="Google Shape;146;p9"/>
          <p:cNvSpPr txBox="1"/>
          <p:nvPr/>
        </p:nvSpPr>
        <p:spPr>
          <a:xfrm>
            <a:off x="818707" y="1392865"/>
            <a:ext cx="11317146" cy="375487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Component distance from edge of board:</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Assembly house typically wants no components closer than 30 mils from an edge</a:t>
            </a:r>
            <a:endParaRPr/>
          </a:p>
          <a:p>
            <a:pPr indent="-196850" lvl="1" marL="742950" marR="0" rtl="0" algn="l">
              <a:spcBef>
                <a:spcPts val="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Metal distance to the edge of the board:</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Varies by board house, but Sierra will move your metal fill back 10 mils from the edge if you draw it all the way to the edge of your board </a:t>
            </a:r>
            <a:endParaRPr/>
          </a:p>
          <a:p>
            <a:pPr indent="-196850" lvl="1" marL="742950" marR="0" rtl="0" algn="l">
              <a:spcBef>
                <a:spcPts val="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Fiducials:</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Assembly house wants fiducials so they can optically align their robot</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Fiducials should be close to opposite corners, and on both sides of the board</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Fiducials should be round pads, or crosses, but no holes</a:t>
            </a:r>
            <a:endParaRPr/>
          </a:p>
          <a:p>
            <a:pPr indent="-285750" lvl="3" marL="16573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Preferably 1 to 1.5 mm in diameter</a:t>
            </a:r>
            <a:endParaRPr/>
          </a:p>
          <a:p>
            <a:pPr indent="-285750" lvl="3" marL="16573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Soldermask opening a few mils beyond the outer edge of the fiducial</a:t>
            </a:r>
            <a:endParaRPr/>
          </a:p>
          <a:p>
            <a:pPr indent="-285750" lvl="3" marL="16573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No pastemask opening in the fiducial’s footprint</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Die-attach house also wants fiducials</a:t>
            </a:r>
            <a:endParaRPr/>
          </a:p>
          <a:p>
            <a:pPr indent="-285750" lvl="2" marL="12001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Fiducials should be close to the die, preferably two … near diagonal corners of the die</a:t>
            </a:r>
            <a:endParaRPr/>
          </a:p>
          <a:p>
            <a:pPr indent="-196850" lvl="3" marL="1657350" marR="0" rtl="0" algn="l">
              <a:spcBef>
                <a:spcPts val="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3" marL="137160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2019-04-15T15:38:19Z</dcterms:created>
  <dc:creator>Anita Flynn</dc:creator>
</cp:coreProperties>
</file>